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2192000" cy="6858000"/>
  <p:notesSz cx="6858000" cy="9144000"/>
  <p:embeddedFontLst>
    <p:embeddedFont>
      <p:font typeface="Calibri" panose="020F0502020204030204" pitchFamily="34" charset="0"/>
      <p:regular r:id="rId44"/>
      <p:bold r:id="rId45"/>
      <p:italic r:id="rId46"/>
      <p:boldItalic r:id="rId47"/>
    </p:embeddedFont>
    <p:embeddedFont>
      <p:font typeface="Lato" panose="020B0604020202020204" charset="0"/>
      <p:regular r:id="rId48"/>
      <p:bold r:id="rId49"/>
      <p:italic r:id="rId50"/>
      <p:boldItalic r:id="rId51"/>
    </p:embeddedFont>
    <p:embeddedFont>
      <p:font typeface="Red Hat Display" panose="020B060402020202020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6" roundtripDataSignature="AMtx7miPORzpPI0PmUWD4b1UKysVZqAuR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390" autoAdjust="0"/>
  </p:normalViewPr>
  <p:slideViewPr>
    <p:cSldViewPr snapToGrid="0">
      <p:cViewPr varScale="1">
        <p:scale>
          <a:sx n="40" d="100"/>
          <a:sy n="40" d="100"/>
        </p:scale>
        <p:origin x="38" y="46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500" dirty="0"/>
          </a:p>
          <a:p>
            <a:pPr marL="0" lvl="0" indent="0" algn="l" rtl="0">
              <a:spcBef>
                <a:spcPts val="0"/>
              </a:spcBef>
              <a:spcAft>
                <a:spcPts val="0"/>
              </a:spcAft>
              <a:buNone/>
            </a:pPr>
            <a:r>
              <a:rPr lang="en-US" sz="1500" dirty="0"/>
              <a:t>November 3 is a very important election.</a:t>
            </a:r>
            <a:endParaRPr sz="1500" dirty="0"/>
          </a:p>
          <a:p>
            <a:pPr marL="0" lvl="0" indent="0" algn="l" rtl="0">
              <a:spcBef>
                <a:spcPts val="0"/>
              </a:spcBef>
              <a:spcAft>
                <a:spcPts val="0"/>
              </a:spcAft>
              <a:buNone/>
            </a:pPr>
            <a:endParaRPr sz="1500" dirty="0"/>
          </a:p>
          <a:p>
            <a:pPr marL="0" lvl="0" indent="0" algn="l" rtl="0">
              <a:spcBef>
                <a:spcPts val="0"/>
              </a:spcBef>
              <a:spcAft>
                <a:spcPts val="0"/>
              </a:spcAft>
              <a:buNone/>
            </a:pPr>
            <a:r>
              <a:rPr lang="en-US" sz="1500" dirty="0"/>
              <a:t>The question I want to address tonight is how can you help your friends, family and neighbors get ready to vote.</a:t>
            </a:r>
            <a:endParaRPr sz="1500" dirty="0"/>
          </a:p>
        </p:txBody>
      </p:sp>
      <p:sp>
        <p:nvSpPr>
          <p:cNvPr id="75" name="Google Shape;7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866ccdbeaa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g866ccdbeaa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The  next registration concept is  </a:t>
            </a:r>
            <a:r>
              <a:rPr lang="en-US" b="1"/>
              <a:t>when</a:t>
            </a:r>
            <a:r>
              <a:rPr lang="en-US"/>
              <a:t> can you register.</a:t>
            </a:r>
            <a:endParaRPr/>
          </a:p>
          <a:p>
            <a:pPr marL="0" marR="0" lvl="0" indent="0" algn="l" rtl="0">
              <a:spcBef>
                <a:spcPts val="0"/>
              </a:spcBef>
              <a:spcAft>
                <a:spcPts val="0"/>
              </a:spcAft>
              <a:buNone/>
            </a:pPr>
            <a:r>
              <a:rPr lang="en-US"/>
              <a:t>1. Up to 20 days before an election, you have several options  - online, by mail, or at the clerk’s office.  </a:t>
            </a:r>
            <a:endParaRPr/>
          </a:p>
          <a:p>
            <a:pPr marL="0" marR="0" lvl="0" indent="0" algn="l" rtl="0">
              <a:spcBef>
                <a:spcPts val="0"/>
              </a:spcBef>
              <a:spcAft>
                <a:spcPts val="0"/>
              </a:spcAft>
              <a:buNone/>
            </a:pPr>
            <a:r>
              <a:rPr lang="en-US"/>
              <a:t>2. Up through Friday before an election, your choices narrow.  You can register at the clerk’s office or at any absentee voting location.  </a:t>
            </a:r>
            <a:endParaRPr/>
          </a:p>
          <a:p>
            <a:pPr marL="0" marR="0" lvl="0" indent="0" algn="l" rtl="0">
              <a:spcBef>
                <a:spcPts val="0"/>
              </a:spcBef>
              <a:spcAft>
                <a:spcPts val="0"/>
              </a:spcAft>
              <a:buNone/>
            </a:pPr>
            <a:r>
              <a:rPr lang="en-US"/>
              <a:t>3. And on election day, there is still registration at your polling place.</a:t>
            </a:r>
            <a:endParaRPr/>
          </a:p>
        </p:txBody>
      </p:sp>
      <p:sp>
        <p:nvSpPr>
          <p:cNvPr id="135" name="Google Shape;135;g866ccdbeaa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66ccdbeaa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866ccdbeaa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t>Finally, there is the concept of </a:t>
            </a:r>
            <a:r>
              <a:rPr lang="en-US" sz="1400" b="1"/>
              <a:t>how</a:t>
            </a:r>
            <a:r>
              <a:rPr lang="en-US" sz="1400"/>
              <a:t> voters can register.  There are 2 options.  </a:t>
            </a:r>
            <a:endParaRPr/>
          </a:p>
          <a:p>
            <a:pPr marL="457200" marR="0" lvl="0" indent="-317500" algn="l" rtl="0">
              <a:spcBef>
                <a:spcPts val="0"/>
              </a:spcBef>
              <a:spcAft>
                <a:spcPts val="0"/>
              </a:spcAft>
              <a:buSzPts val="1400"/>
              <a:buChar char="●"/>
            </a:pPr>
            <a:r>
              <a:rPr lang="en-US"/>
              <a:t>The </a:t>
            </a:r>
            <a:r>
              <a:rPr lang="en-US" sz="1400"/>
              <a:t>first option is online registration.  For an online registration, the voter completes their registration from start to finish  at the MyVote website.  At no point in the process does the voter need to fill-in or submit a form </a:t>
            </a:r>
            <a:r>
              <a:rPr lang="en-US" sz="1400" b="1"/>
              <a:t>and </a:t>
            </a:r>
            <a:r>
              <a:rPr lang="en-US" sz="1400"/>
              <a:t>the voter does not need to submit proof of residence.  </a:t>
            </a:r>
            <a:endParaRPr sz="1400"/>
          </a:p>
          <a:p>
            <a:pPr marL="457200" marR="0" lvl="0" indent="-317500" algn="l" rtl="0">
              <a:spcBef>
                <a:spcPts val="0"/>
              </a:spcBef>
              <a:spcAft>
                <a:spcPts val="0"/>
              </a:spcAft>
              <a:buSzPts val="1400"/>
              <a:buChar char="●"/>
            </a:pPr>
            <a:r>
              <a:rPr lang="en-US" sz="1400"/>
              <a:t>The second option is registration with a form which the voter can complete in 2 different ways.  The voter can </a:t>
            </a:r>
            <a:r>
              <a:rPr lang="en-US"/>
              <a:t>use </a:t>
            </a:r>
            <a:r>
              <a:rPr lang="en-US" sz="1400"/>
              <a:t> a paper form from the  start or the voter can begin the registration process at the MyVote website, fill in their information online  but then print out the form</a:t>
            </a:r>
            <a:r>
              <a:rPr lang="en-US"/>
              <a:t> </a:t>
            </a:r>
            <a:r>
              <a:rPr lang="en-US" sz="1400"/>
              <a:t>to submit to the municipal clerk.  </a:t>
            </a:r>
            <a:endParaRPr sz="1400"/>
          </a:p>
          <a:p>
            <a:pPr marL="457200" marR="0" lvl="0" indent="0" algn="l" rtl="0">
              <a:spcBef>
                <a:spcPts val="0"/>
              </a:spcBef>
              <a:spcAft>
                <a:spcPts val="0"/>
              </a:spcAft>
              <a:buNone/>
            </a:pPr>
            <a:endParaRPr/>
          </a:p>
          <a:p>
            <a:pPr marL="0" marR="0" lvl="0" indent="0" algn="l" rtl="0">
              <a:spcBef>
                <a:spcPts val="0"/>
              </a:spcBef>
              <a:spcAft>
                <a:spcPts val="0"/>
              </a:spcAft>
              <a:buNone/>
            </a:pPr>
            <a:r>
              <a:rPr lang="en-US" sz="1400"/>
              <a:t>A critical difference between an online registration </a:t>
            </a:r>
            <a:r>
              <a:rPr lang="en-US"/>
              <a:t>vs</a:t>
            </a:r>
            <a:r>
              <a:rPr lang="en-US" sz="1400"/>
              <a:t> using a form is that when you use a form, the voter must take the additional step to submit proof of residence.    </a:t>
            </a:r>
            <a:endParaRPr sz="1400"/>
          </a:p>
        </p:txBody>
      </p:sp>
      <p:sp>
        <p:nvSpPr>
          <p:cNvPr id="143" name="Google Shape;143;g866ccdbeaa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8685d4f35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8685d4f35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Let’s look at the first way that you can register which is online.   </a:t>
            </a:r>
            <a:endParaRPr/>
          </a:p>
          <a:p>
            <a:pPr marL="457200" lvl="0" indent="-317500" algn="l" rtl="0">
              <a:spcBef>
                <a:spcPts val="0"/>
              </a:spcBef>
              <a:spcAft>
                <a:spcPts val="0"/>
              </a:spcAft>
              <a:buSzPts val="1400"/>
              <a:buChar char="●"/>
            </a:pPr>
            <a:r>
              <a:rPr lang="en-US"/>
              <a:t>You can register online at the MyVote website.  </a:t>
            </a:r>
            <a:endParaRPr/>
          </a:p>
          <a:p>
            <a:pPr marL="457200" lvl="0" indent="-317500" algn="l" rtl="0">
              <a:spcBef>
                <a:spcPts val="0"/>
              </a:spcBef>
              <a:spcAft>
                <a:spcPts val="0"/>
              </a:spcAft>
              <a:buSzPts val="1400"/>
              <a:buChar char="●"/>
            </a:pPr>
            <a:r>
              <a:rPr lang="en-US"/>
              <a:t>Everyone should become familiar with this very informative website.  </a:t>
            </a:r>
            <a:endParaRPr/>
          </a:p>
          <a:p>
            <a:pPr marL="457200" lvl="0" indent="-317500" algn="l" rtl="0">
              <a:spcBef>
                <a:spcPts val="0"/>
              </a:spcBef>
              <a:spcAft>
                <a:spcPts val="0"/>
              </a:spcAft>
              <a:buSzPts val="1400"/>
              <a:buChar char="●"/>
            </a:pPr>
            <a:r>
              <a:rPr lang="en-US"/>
              <a:t>It’s not just for registering but provides other valuable information - </a:t>
            </a:r>
            <a:endParaRPr/>
          </a:p>
          <a:p>
            <a:pPr marL="914400" lvl="1" indent="-317500" algn="l" rtl="0">
              <a:spcBef>
                <a:spcPts val="0"/>
              </a:spcBef>
              <a:spcAft>
                <a:spcPts val="0"/>
              </a:spcAft>
              <a:buSzPts val="1400"/>
              <a:buChar char="○"/>
            </a:pPr>
            <a:r>
              <a:rPr lang="en-US"/>
              <a:t>your polling place, </a:t>
            </a:r>
            <a:endParaRPr/>
          </a:p>
          <a:p>
            <a:pPr marL="914400" lvl="1" indent="-317500" algn="l" rtl="0">
              <a:spcBef>
                <a:spcPts val="0"/>
              </a:spcBef>
              <a:spcAft>
                <a:spcPts val="0"/>
              </a:spcAft>
              <a:buSzPts val="1400"/>
              <a:buChar char="○"/>
            </a:pPr>
            <a:r>
              <a:rPr lang="en-US"/>
              <a:t>voting history, </a:t>
            </a:r>
            <a:endParaRPr/>
          </a:p>
          <a:p>
            <a:pPr marL="914400" lvl="1" indent="-317500" algn="l" rtl="0">
              <a:spcBef>
                <a:spcPts val="0"/>
              </a:spcBef>
              <a:spcAft>
                <a:spcPts val="0"/>
              </a:spcAft>
              <a:buSzPts val="1400"/>
              <a:buChar char="○"/>
            </a:pPr>
            <a:r>
              <a:rPr lang="en-US"/>
              <a:t>your elected officials.  </a:t>
            </a:r>
            <a:endParaRPr/>
          </a:p>
          <a:p>
            <a:pPr marL="914400" lvl="1" indent="-317500" algn="l" rtl="0">
              <a:spcBef>
                <a:spcPts val="0"/>
              </a:spcBef>
              <a:spcAft>
                <a:spcPts val="0"/>
              </a:spcAft>
              <a:buSzPts val="1400"/>
              <a:buChar char="○"/>
            </a:pPr>
            <a:r>
              <a:rPr lang="en-US"/>
              <a:t>you can request an absentee ballot and </a:t>
            </a:r>
            <a:endParaRPr/>
          </a:p>
          <a:p>
            <a:pPr marL="914400" lvl="1" indent="-317500" algn="l" rtl="0">
              <a:spcBef>
                <a:spcPts val="0"/>
              </a:spcBef>
              <a:spcAft>
                <a:spcPts val="0"/>
              </a:spcAft>
              <a:buSzPts val="1400"/>
              <a:buChar char="○"/>
            </a:pPr>
            <a:r>
              <a:rPr lang="en-US"/>
              <a:t>view a sample ballot </a:t>
            </a:r>
            <a:endParaRPr/>
          </a:p>
        </p:txBody>
      </p:sp>
      <p:sp>
        <p:nvSpPr>
          <p:cNvPr id="152" name="Google Shape;152;g8685d4f35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685d4f358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8685d4f358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To complete an online registration, voters must meet certain requirements.  </a:t>
            </a:r>
            <a:endParaRPr/>
          </a:p>
          <a:p>
            <a:pPr marL="457200" marR="0" lvl="0" indent="-317500" algn="l" rtl="0">
              <a:spcBef>
                <a:spcPts val="0"/>
              </a:spcBef>
              <a:spcAft>
                <a:spcPts val="0"/>
              </a:spcAft>
              <a:buSzPts val="1400"/>
              <a:buChar char="●"/>
            </a:pPr>
            <a:r>
              <a:rPr lang="en-US"/>
              <a:t>First the voter must have a valid unexpired WI driver license or DOT issued ID card. </a:t>
            </a:r>
            <a:endParaRPr/>
          </a:p>
          <a:p>
            <a:pPr marL="457200" marR="0" lvl="0" indent="-317500" algn="l" rtl="0">
              <a:spcBef>
                <a:spcPts val="0"/>
              </a:spcBef>
              <a:spcAft>
                <a:spcPts val="0"/>
              </a:spcAft>
              <a:buSzPts val="1400"/>
              <a:buChar char="●"/>
            </a:pPr>
            <a:r>
              <a:rPr lang="en-US"/>
              <a:t>Second, the voter’s name, DOB and address used for registration must match the  name, DOB and address on record at the DMV.  </a:t>
            </a:r>
            <a:endParaRPr/>
          </a:p>
          <a:p>
            <a:pPr marL="457200" marR="0" lvl="0" indent="-317500" algn="l" rtl="0">
              <a:spcBef>
                <a:spcPts val="0"/>
              </a:spcBef>
              <a:spcAft>
                <a:spcPts val="0"/>
              </a:spcAft>
              <a:buSzPts val="1400"/>
              <a:buChar char="●"/>
            </a:pPr>
            <a:r>
              <a:rPr lang="en-US"/>
              <a:t>Finally, the voter must be 18 years of age to complete their registration on MyVote.   </a:t>
            </a:r>
            <a:endParaRPr/>
          </a:p>
          <a:p>
            <a:pPr marL="457200" marR="0" lvl="0" indent="0" algn="l" rtl="0">
              <a:spcBef>
                <a:spcPts val="0"/>
              </a:spcBef>
              <a:spcAft>
                <a:spcPts val="0"/>
              </a:spcAft>
              <a:buNone/>
            </a:pPr>
            <a:endParaRPr/>
          </a:p>
          <a:p>
            <a:pPr marL="0" marR="0" lvl="0" indent="0" algn="l" rtl="0">
              <a:spcBef>
                <a:spcPts val="0"/>
              </a:spcBef>
              <a:spcAft>
                <a:spcPts val="0"/>
              </a:spcAft>
              <a:buNone/>
            </a:pPr>
            <a:r>
              <a:rPr lang="en-US"/>
              <a:t>Remember,  online registration, along with mail-in registration and registering at a registration event, is available to voters only up until 20 days before an election.  October 14</a:t>
            </a:r>
            <a:endParaRPr sz="1200" b="0" i="0" u="none" strike="noStrike" cap="none">
              <a:solidFill>
                <a:schemeClr val="dk1"/>
              </a:solidFill>
              <a:latin typeface="Calibri"/>
              <a:ea typeface="Calibri"/>
              <a:cs typeface="Calibri"/>
              <a:sym typeface="Calibri"/>
            </a:endParaRPr>
          </a:p>
        </p:txBody>
      </p:sp>
      <p:sp>
        <p:nvSpPr>
          <p:cNvPr id="160" name="Google Shape;160;g8685d4f358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8685d4f358_0_3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8685d4f358_0_39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a:t>If a voter wants to register online and their address at the DMV is not up to date, they can go to the DMV website and change their address.   Once they have changed their address at the DMV website, they can immediately return to the MyVote website to register to vote. Please note that changing the address in the DMV system does not register someone to vote.  The voter must go back to the MyVote website  to register.  </a:t>
            </a:r>
            <a:endParaRPr/>
          </a:p>
        </p:txBody>
      </p:sp>
      <p:sp>
        <p:nvSpPr>
          <p:cNvPr id="168" name="Google Shape;168;g8685d4f358_0_3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8685d4f358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8685d4f358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a:t>Let’s take a look at the MyVote website so you are familiar with the online registration process.  The voter starts by clicking on the Register to Vote tab. </a:t>
            </a:r>
            <a:endParaRPr/>
          </a:p>
        </p:txBody>
      </p:sp>
      <p:sp>
        <p:nvSpPr>
          <p:cNvPr id="176" name="Google Shape;176;g8685d4f358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8685d4f358_0_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8685d4f358_0_10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  On the next screen, the voter types in their name and DOB to access their own record to find out their current registration status. </a:t>
            </a:r>
            <a:endParaRPr/>
          </a:p>
        </p:txBody>
      </p:sp>
      <p:sp>
        <p:nvSpPr>
          <p:cNvPr id="183" name="Google Shape;183;g8685d4f358_0_1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8685d4f358_0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8685d4f358_0_10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One of two pages will open.  This page will open if  the voter is not registered to vote in Wisconsin.  The voter clicks on the Register to Vote button to proceed to register online.</a:t>
            </a:r>
            <a:endParaRPr/>
          </a:p>
        </p:txBody>
      </p:sp>
      <p:sp>
        <p:nvSpPr>
          <p:cNvPr id="189" name="Google Shape;189;g8685d4f358_0_1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8685d4f358_0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8685d4f358_0_11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This is the alternative page that will open If the voter </a:t>
            </a:r>
            <a:r>
              <a:rPr lang="en-US" b="1"/>
              <a:t>is </a:t>
            </a:r>
            <a:r>
              <a:rPr lang="en-US"/>
              <a:t>currently registered to vote in Wisconsin.  It shows the voter’s name and address as they appear in the state registration database.  The voter can now choose to update their name and/or address.  Please note that updating your name or updating your address is the same as re-registering to vote.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95" name="Google Shape;195;g8685d4f358_0_1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9472afaf50_0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9472afaf5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400"/>
              <a:t>The voter then proceeds through a series of questions about their eligibility to vote.  And they must certify by checking a box that the information they have provided is correct and true.</a:t>
            </a:r>
            <a:endParaRPr sz="1400"/>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866ccdbeaa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866ccdbea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a:t>Let me start with some information about myself:</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I’m retired from the Madison School District as a program support teacher in special education</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I’ve been an active member of the LWV of Dane County since 2015 - Right now, I’m the co-chair of the Voter Service Committee</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I’m also active with a partner group - the Dane County Voter ID Coalition.  This group was formed jointly about 5 years ago by the LWVDC and the Dane County branch of the NAACP and I’m on the steering committee for the Coalition.</a:t>
            </a: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	</a:t>
            </a:r>
            <a:endParaRPr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685d4f358_0_3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685d4f358_0_39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a:t>The registration certificate, shown here, serves as proof of registration.  While the voter may choose to take this certificate to the polls, they are not required to do so.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p:txBody>
      </p:sp>
      <p:sp>
        <p:nvSpPr>
          <p:cNvPr id="209" name="Google Shape;209;g8685d4f358_0_3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92b67f92af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g92b67f92af_1_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8685d4f358_0_4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8685d4f358_0_48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The second way for a voter to register is on a form.  When using a form, the voter is required to sign it,  submit proof of residence and then deliver or mail the form with proof of residence to their municipal clerk.  You can get forms at the clerk’s office or you can download one from the WEC website.  The link on this page will take you to the form.</a:t>
            </a:r>
            <a:endParaRPr b="1"/>
          </a:p>
        </p:txBody>
      </p:sp>
      <p:sp>
        <p:nvSpPr>
          <p:cNvPr id="223" name="Google Shape;223;g8685d4f358_0_4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8685d4f358_0_6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8685d4f358_0_60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I’ve mentioned that if someone registers with a form, they need to submit proof of residence.  Proof of residence is a single document that shows the voter’s name and current address and who issued the document.   It can be a paper or electronic document.  The proof of residence must be submitted to the voter’s municipal clerk.  </a:t>
            </a:r>
            <a:endParaRPr/>
          </a:p>
          <a:p>
            <a:pPr marL="0" lvl="0" indent="0" algn="l" rtl="0">
              <a:spcBef>
                <a:spcPts val="0"/>
              </a:spcBef>
              <a:spcAft>
                <a:spcPts val="0"/>
              </a:spcAft>
              <a:buNone/>
            </a:pPr>
            <a:endParaRPr/>
          </a:p>
        </p:txBody>
      </p:sp>
      <p:sp>
        <p:nvSpPr>
          <p:cNvPr id="231" name="Google Shape;231;g8685d4f358_0_6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8685d4f358_0_59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8685d4f358_0_5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a:t>Only certain documents are acceptable for proof of residence and they are shown on this screen.  For example</a:t>
            </a:r>
            <a:endParaRPr sz="1400"/>
          </a:p>
          <a:p>
            <a:pPr marL="457200" lvl="0" indent="-317500" algn="l" rtl="0">
              <a:spcBef>
                <a:spcPts val="0"/>
              </a:spcBef>
              <a:spcAft>
                <a:spcPts val="0"/>
              </a:spcAft>
              <a:buSzPts val="1400"/>
              <a:buChar char="●"/>
            </a:pPr>
            <a:r>
              <a:rPr lang="en-US" sz="1400"/>
              <a:t>WI  DL or WI DOT issued ID</a:t>
            </a:r>
            <a:endParaRPr sz="1400"/>
          </a:p>
          <a:p>
            <a:pPr marL="457200" lvl="0" indent="-317500" algn="l" rtl="0">
              <a:spcBef>
                <a:spcPts val="0"/>
              </a:spcBef>
              <a:spcAft>
                <a:spcPts val="0"/>
              </a:spcAft>
              <a:buSzPts val="1400"/>
              <a:buChar char="●"/>
            </a:pPr>
            <a:r>
              <a:rPr lang="en-US" sz="1400"/>
              <a:t>utility bill - issued within 90 days</a:t>
            </a:r>
            <a:endParaRPr sz="1400"/>
          </a:p>
          <a:p>
            <a:pPr marL="457200" lvl="0" indent="-317500" algn="l" rtl="0">
              <a:spcBef>
                <a:spcPts val="0"/>
              </a:spcBef>
              <a:spcAft>
                <a:spcPts val="0"/>
              </a:spcAft>
              <a:buSzPts val="1400"/>
              <a:buChar char="●"/>
            </a:pPr>
            <a:r>
              <a:rPr lang="en-US" sz="1400"/>
              <a:t>bank statement- </a:t>
            </a:r>
            <a:endParaRPr sz="1400"/>
          </a:p>
          <a:p>
            <a:pPr marL="457200" lvl="0" indent="-317500" algn="l" rtl="0">
              <a:spcBef>
                <a:spcPts val="0"/>
              </a:spcBef>
              <a:spcAft>
                <a:spcPts val="0"/>
              </a:spcAft>
              <a:buSzPts val="1400"/>
              <a:buChar char="●"/>
            </a:pPr>
            <a:r>
              <a:rPr lang="en-US" sz="1400"/>
              <a:t>paycheck or pay stub</a:t>
            </a:r>
            <a:endParaRPr sz="1400"/>
          </a:p>
          <a:p>
            <a:pPr marL="457200" lvl="0" indent="-317500" algn="l" rtl="0">
              <a:spcBef>
                <a:spcPts val="0"/>
              </a:spcBef>
              <a:spcAft>
                <a:spcPts val="0"/>
              </a:spcAft>
              <a:buSzPts val="1400"/>
              <a:buChar char="●"/>
            </a:pPr>
            <a:r>
              <a:rPr lang="en-US" sz="1400"/>
              <a:t>residential lease</a:t>
            </a:r>
            <a:endParaRPr sz="1400"/>
          </a:p>
          <a:p>
            <a:pPr marL="457200" lvl="0" indent="-317500" algn="l" rtl="0">
              <a:spcBef>
                <a:spcPts val="0"/>
              </a:spcBef>
              <a:spcAft>
                <a:spcPts val="0"/>
              </a:spcAft>
              <a:buSzPts val="1400"/>
              <a:buChar char="●"/>
            </a:pPr>
            <a:r>
              <a:rPr lang="en-US" sz="1400"/>
              <a:t>and many many types of government documents </a:t>
            </a:r>
            <a:endParaRPr sz="1400"/>
          </a:p>
          <a:p>
            <a:pPr marL="914400" lvl="1" indent="-317500" algn="l" rtl="0">
              <a:spcBef>
                <a:spcPts val="0"/>
              </a:spcBef>
              <a:spcAft>
                <a:spcPts val="0"/>
              </a:spcAft>
              <a:buSzPts val="1400"/>
              <a:buChar char="○"/>
            </a:pPr>
            <a:r>
              <a:rPr lang="en-US" sz="1400"/>
              <a:t>from city, county, state or federal level and from a federally recognized native American tribe   Any government document with the voter’s name and address can be used for proof of residence.</a:t>
            </a:r>
            <a:endParaRPr sz="14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8685d4f358_0_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g8685d4f358_0_59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9472afaf50_0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9472afaf5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a:t>We’ve talked about voter registration as one way you can help other people get ready to vote.   The second way you can help people get ready to vote is to make sure they have a photo ID.  </a:t>
            </a:r>
            <a:endParaRPr sz="14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8685d4f358_0_6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8685d4f358_0_69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Voters must show one of the acceptable photo IDs in order to receive a ballot, either on Election Day at the polls or when voting absentee.  The ID does not have to have an address.  If it does have an address, the address does not need to be the voter’s current address.</a:t>
            </a:r>
            <a:endParaRPr/>
          </a:p>
        </p:txBody>
      </p:sp>
      <p:sp>
        <p:nvSpPr>
          <p:cNvPr id="261" name="Google Shape;261;g8685d4f358_0_69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9472afaf50_0_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9472afaf5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9472afaf50_0_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9472afaf5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a:t>I’m sure many of you are familiar with the LWV.</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The organization was formed in 1920 while the 19th amendment was being ratified.</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We’re celebrating our centennial along with the amendment</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And we’re not just women - everyone is welcome.</a:t>
            </a:r>
            <a:endParaRPr sz="1400"/>
          </a:p>
        </p:txBody>
      </p:sp>
      <p:sp>
        <p:nvSpPr>
          <p:cNvPr id="89" name="Google Shape;89;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9472afaf50_0_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9472afaf5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a:t>An ID issued by a Wisconsin accredited university or college with certain features.  Not all standard college  the necessary features and so schools like UW Madison have had to issue separate special voting  IDs that meet the requirements for voting.</a:t>
            </a:r>
            <a:endParaRPr sz="14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8685d4f358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8685d4f358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Some interesting facts about a voter ID in Wisconsin:</a:t>
            </a:r>
          </a:p>
          <a:p>
            <a:pPr marL="0" lvl="0" indent="0" algn="l" rtl="0">
              <a:spcBef>
                <a:spcPts val="0"/>
              </a:spcBef>
              <a:spcAft>
                <a:spcPts val="0"/>
              </a:spcAft>
              <a:buNone/>
            </a:pPr>
            <a:r>
              <a:rPr lang="en-US" dirty="0"/>
              <a:t>A real ID compliant DL/ID is not needed for voting</a:t>
            </a:r>
          </a:p>
          <a:p>
            <a:pPr marL="0" lvl="0" indent="0" algn="l" rtl="0">
              <a:spcBef>
                <a:spcPts val="0"/>
              </a:spcBef>
              <a:spcAft>
                <a:spcPts val="0"/>
              </a:spcAft>
              <a:buNone/>
            </a:pPr>
            <a:r>
              <a:rPr lang="en-US" dirty="0"/>
              <a:t>Voters can get an ID for free at the DMV to use for voting.  If the voter does not have all of the required documents, they can use the ID Petition Process in which the DMV researches personal information for the voter so they can get an ID.</a:t>
            </a: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685d4f358_0_8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g8685d4f358_0_8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9472afaf50_0_4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9472afaf50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a:t>We’ve talked about helping people register to vote and helping them get a voter ID as ways you can ensure that other people get ready to vote.   The third way you can help people get ready to vote is to inform them about absentee voting and if they decide to vote absentee, encourage them to vote early.    </a:t>
            </a:r>
            <a:endParaRPr sz="14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92b67f92af_1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92b67f92af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a:t>There are 2 types of absentee voting</a:t>
            </a:r>
            <a:endParaRPr sz="1400"/>
          </a:p>
          <a:p>
            <a:pPr marL="457200" lvl="0" indent="-317500" algn="l" rtl="0">
              <a:spcBef>
                <a:spcPts val="0"/>
              </a:spcBef>
              <a:spcAft>
                <a:spcPts val="0"/>
              </a:spcAft>
              <a:buSzPts val="1400"/>
              <a:buChar char="●"/>
            </a:pPr>
            <a:r>
              <a:rPr lang="en-US" sz="1400"/>
              <a:t>in-person which often referred to as early voting.  </a:t>
            </a:r>
            <a:endParaRPr sz="1400"/>
          </a:p>
          <a:p>
            <a:pPr marL="457200" lvl="0" indent="-317500" algn="l" rtl="0">
              <a:spcBef>
                <a:spcPts val="0"/>
              </a:spcBef>
              <a:spcAft>
                <a:spcPts val="0"/>
              </a:spcAft>
              <a:buSzPts val="1400"/>
              <a:buChar char="●"/>
            </a:pPr>
            <a:r>
              <a:rPr lang="en-US" sz="1400"/>
              <a:t>and voting by mail where the ballot is mailed to the voter and the voter returns it by mail, or with the current election, return it in a drop box </a:t>
            </a:r>
            <a:endParaRPr sz="14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8685d4f358_0_80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8685d4f358_0_8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US"/>
              <a:t>Encourage people to request an absentee ballot now.  They can request a ballot in 2 ways</a:t>
            </a:r>
            <a:endParaRPr/>
          </a:p>
          <a:p>
            <a:pPr marL="914400" lvl="1" indent="-298450" algn="l" rtl="0">
              <a:spcBef>
                <a:spcPts val="0"/>
              </a:spcBef>
              <a:spcAft>
                <a:spcPts val="0"/>
              </a:spcAft>
              <a:buSzPts val="1100"/>
              <a:buChar char="○"/>
            </a:pPr>
            <a:r>
              <a:rPr lang="en-US"/>
              <a:t>MyVote website</a:t>
            </a:r>
            <a:endParaRPr/>
          </a:p>
          <a:p>
            <a:pPr marL="914400" lvl="1" indent="-298450" algn="l" rtl="0">
              <a:spcBef>
                <a:spcPts val="0"/>
              </a:spcBef>
              <a:spcAft>
                <a:spcPts val="0"/>
              </a:spcAft>
              <a:buSzPts val="1100"/>
              <a:buChar char="○"/>
            </a:pPr>
            <a:r>
              <a:rPr lang="en-US"/>
              <a:t>submit a request on paper form</a:t>
            </a:r>
            <a:endParaRPr/>
          </a:p>
          <a:p>
            <a:pPr marL="914400" lvl="1" indent="-298450" algn="l" rtl="0">
              <a:spcBef>
                <a:spcPts val="0"/>
              </a:spcBef>
              <a:spcAft>
                <a:spcPts val="0"/>
              </a:spcAft>
              <a:buSzPts val="1100"/>
              <a:buChar char="○"/>
            </a:pPr>
            <a:r>
              <a:rPr lang="en-US"/>
              <a:t>WEC mailing requests to all registered voters in September </a:t>
            </a:r>
            <a:endParaRPr/>
          </a:p>
          <a:p>
            <a:pPr marL="457200" lvl="0" indent="-298450" algn="l" rtl="0">
              <a:spcBef>
                <a:spcPts val="0"/>
              </a:spcBef>
              <a:spcAft>
                <a:spcPts val="0"/>
              </a:spcAft>
              <a:buSzPts val="1100"/>
              <a:buChar char="●"/>
            </a:pPr>
            <a:r>
              <a:rPr lang="en-US"/>
              <a:t>However they submit their request they must provide a copy of their photo ID</a:t>
            </a:r>
            <a:endParaRPr/>
          </a:p>
          <a:p>
            <a:pPr marL="914400" lvl="1" indent="-298450" algn="l" rtl="0">
              <a:spcBef>
                <a:spcPts val="0"/>
              </a:spcBef>
              <a:spcAft>
                <a:spcPts val="0"/>
              </a:spcAft>
              <a:buSzPts val="1100"/>
              <a:buChar char="○"/>
            </a:pPr>
            <a:r>
              <a:rPr lang="en-US"/>
              <a:t>When you request your absentee ballot at MyVote, you need to upload a picture of the ID</a:t>
            </a:r>
            <a:endParaRPr/>
          </a:p>
          <a:p>
            <a:pPr marL="914400" lvl="1" indent="-298450" algn="l" rtl="0">
              <a:spcBef>
                <a:spcPts val="0"/>
              </a:spcBef>
              <a:spcAft>
                <a:spcPts val="0"/>
              </a:spcAft>
              <a:buSzPts val="1100"/>
              <a:buChar char="○"/>
            </a:pPr>
            <a:r>
              <a:rPr lang="en-US"/>
              <a:t>if you send in a request by paper application, you need to include a paper copy of you photo ID</a:t>
            </a:r>
            <a:endParaRPr/>
          </a:p>
          <a:p>
            <a:pPr marL="457200" lvl="0" indent="-298450" algn="l" rtl="0">
              <a:spcBef>
                <a:spcPts val="0"/>
              </a:spcBef>
              <a:spcAft>
                <a:spcPts val="0"/>
              </a:spcAft>
              <a:buSzPts val="1100"/>
              <a:buChar char="●"/>
            </a:pPr>
            <a:r>
              <a:rPr lang="en-US"/>
              <a:t>You can help by helping someone upload a photo on their phone or making a copy of their ID for them if they don’t have a copier</a:t>
            </a:r>
            <a:endParaRPr/>
          </a:p>
          <a:p>
            <a:pPr marL="457200" lvl="0" indent="-298450" algn="l" rtl="0">
              <a:spcBef>
                <a:spcPts val="0"/>
              </a:spcBef>
              <a:spcAft>
                <a:spcPts val="0"/>
              </a:spcAft>
              <a:buSzPts val="1100"/>
              <a:buChar char="●"/>
            </a:pPr>
            <a:r>
              <a:rPr lang="en-US"/>
              <a:t>Another way you can help with absentee voting is to serve as a witness.  When you vote absentee, a witness must sign and write their address on the outside of the mailing envelope.  You can help by signing the envelope as the witness or finding a witness for the voter.  Husband and wife or roommates can sign as witnesses for each other.</a:t>
            </a:r>
            <a:endParaRPr/>
          </a:p>
          <a:p>
            <a:pPr marL="457200" lvl="0" indent="-298450" algn="l" rtl="0">
              <a:spcBef>
                <a:spcPts val="0"/>
              </a:spcBef>
              <a:spcAft>
                <a:spcPts val="0"/>
              </a:spcAft>
              <a:buSzPts val="1100"/>
              <a:buChar char="●"/>
            </a:pPr>
            <a:r>
              <a:rPr lang="en-US"/>
              <a:t>Finally, if you know a senior or person with a disability who has difficulty getting to the polls, they can ask to be on a list for indefinitely confined - they write a letter or complete a form saying they are indefinitely confined and they will automatically receive a ballot in the mail for every election as long as they return the ballot for each election. And when you are on the permanent absentee list, you do not need to submit an ID.</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91f0f529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g91f0f529d7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9472afaf50_0_5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9472afaf50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a:t>We’ve talked about helping people register to vote, helping them get a voter ID  and helping them vote absentee.  The fourth way you can help is to become a poll worker and encourage others to do the same. </a:t>
            </a:r>
            <a:endParaRPr sz="14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9287b229a7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9287b229a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a:t>Why should you be a poll worker?   Elections are better run and more fair.  When there are enough poll workers, more people are likely to vote:</a:t>
            </a:r>
            <a:endParaRPr sz="1400"/>
          </a:p>
          <a:p>
            <a:pPr marL="457200" lvl="0" indent="-317500" algn="l" rtl="0">
              <a:spcBef>
                <a:spcPts val="0"/>
              </a:spcBef>
              <a:spcAft>
                <a:spcPts val="0"/>
              </a:spcAft>
              <a:buSzPts val="1400"/>
              <a:buChar char="●"/>
            </a:pPr>
            <a:r>
              <a:rPr lang="en-US" sz="1400"/>
              <a:t>the shorter the lines</a:t>
            </a:r>
            <a:endParaRPr sz="1400"/>
          </a:p>
          <a:p>
            <a:pPr marL="457200" lvl="0" indent="-317500" algn="l" rtl="0">
              <a:spcBef>
                <a:spcPts val="0"/>
              </a:spcBef>
              <a:spcAft>
                <a:spcPts val="0"/>
              </a:spcAft>
              <a:buSzPts val="1400"/>
              <a:buChar char="●"/>
            </a:pPr>
            <a:r>
              <a:rPr lang="en-US" sz="1400"/>
              <a:t>smoother operation at polling places</a:t>
            </a:r>
            <a:endParaRPr sz="1400"/>
          </a:p>
          <a:p>
            <a:pPr marL="914400" lvl="0" indent="0" algn="l" rtl="0">
              <a:spcBef>
                <a:spcPts val="0"/>
              </a:spcBef>
              <a:spcAft>
                <a:spcPts val="0"/>
              </a:spcAft>
              <a:buNone/>
            </a:pPr>
            <a:endParaRPr sz="1400"/>
          </a:p>
          <a:p>
            <a:pPr marL="0" lvl="0" indent="0" algn="l" rtl="0">
              <a:spcBef>
                <a:spcPts val="0"/>
              </a:spcBef>
              <a:spcAft>
                <a:spcPts val="0"/>
              </a:spcAft>
              <a:buNone/>
            </a:pPr>
            <a:endParaRPr sz="14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9287b229a7_0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9287b229a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a:t>The League is...</a:t>
            </a:r>
            <a:endParaRPr sz="1400"/>
          </a:p>
        </p:txBody>
      </p:sp>
      <p:sp>
        <p:nvSpPr>
          <p:cNvPr id="95" name="Google Shape;9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91f0f529d7_0_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91f0f529d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a:t>How do you become a poll worker?  Contact your municipal clerk.  If you need to find our how to contact your clerk, go to myvote.wi.gov, click on My Voter Info, enter your name and DOB and this screen will come up and you can click on the links to contact your clerk.</a:t>
            </a:r>
            <a:endParaRPr sz="14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91f0f529d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a:t>The Voter ID Coalition runs a statewide voter helpline - 608-285-2141 - for any voter questions.  The voter can call with their question or if you are helping someone and are unsure of a procedure, call the helpline for more information.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I also encourage you check our LWVDC website for lots more voting information.  And I’ve also included my email address if I can be of assistance.</a:t>
            </a:r>
            <a:endParaRPr sz="1400"/>
          </a:p>
        </p:txBody>
      </p:sp>
      <p:sp>
        <p:nvSpPr>
          <p:cNvPr id="361" name="Google Shape;361;g91f0f529d7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a:t>Our passion is ensuring that voting rights are protected and we share a goal with the City of Madison Clerk - to have every eligible voter cast a ballot and have that ballot counted</a:t>
            </a:r>
            <a:endParaRPr sz="1400"/>
          </a:p>
        </p:txBody>
      </p:sp>
      <p:sp>
        <p:nvSpPr>
          <p:cNvPr id="101" name="Google Shape;101;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dirty="0"/>
              <a:t>The reason it’s important for all of us to take responsibility to help the people we know get ready to vote is that voters in Wisconsin have and continue to face challenges:</a:t>
            </a:r>
            <a:endParaRPr sz="1400" dirty="0"/>
          </a:p>
          <a:p>
            <a:pPr marL="0" lvl="0" indent="0" algn="l" rtl="0">
              <a:spcBef>
                <a:spcPts val="0"/>
              </a:spcBef>
              <a:spcAft>
                <a:spcPts val="0"/>
              </a:spcAft>
              <a:buNone/>
            </a:pPr>
            <a:endParaRPr sz="1400" dirty="0"/>
          </a:p>
          <a:p>
            <a:pPr marL="457200" lvl="0" indent="-317500" algn="l" rtl="0">
              <a:spcBef>
                <a:spcPts val="0"/>
              </a:spcBef>
              <a:spcAft>
                <a:spcPts val="0"/>
              </a:spcAft>
              <a:buSzPts val="1400"/>
              <a:buChar char="●"/>
            </a:pPr>
            <a:r>
              <a:rPr lang="en-US" sz="1400" dirty="0"/>
              <a:t>our voting laws change and the interpretation of those laws change sometimes right before an election </a:t>
            </a:r>
            <a:endParaRPr sz="1400" dirty="0"/>
          </a:p>
          <a:p>
            <a:pPr marL="457200" lvl="0" indent="-317500" algn="l" rtl="0">
              <a:spcBef>
                <a:spcPts val="0"/>
              </a:spcBef>
              <a:spcAft>
                <a:spcPts val="0"/>
              </a:spcAft>
              <a:buSzPts val="1400"/>
              <a:buChar char="●"/>
            </a:pPr>
            <a:r>
              <a:rPr lang="en-US" sz="1400" dirty="0"/>
              <a:t>we have complicated procedures -.  </a:t>
            </a:r>
            <a:endParaRPr sz="1400" dirty="0"/>
          </a:p>
          <a:p>
            <a:pPr marL="457200" lvl="0" indent="-317500" algn="l" rtl="0">
              <a:spcBef>
                <a:spcPts val="0"/>
              </a:spcBef>
              <a:spcAft>
                <a:spcPts val="0"/>
              </a:spcAft>
              <a:buSzPts val="1400"/>
              <a:buChar char="●"/>
            </a:pPr>
            <a:r>
              <a:rPr lang="en-US" sz="1400" dirty="0"/>
              <a:t>Also, voters may lack appropriate documentation or the time, access or transportation to get what they need</a:t>
            </a:r>
            <a:endParaRPr sz="1400" dirty="0"/>
          </a:p>
          <a:p>
            <a:pPr marL="457200" lvl="0" indent="-317500" algn="l" rtl="0">
              <a:spcBef>
                <a:spcPts val="0"/>
              </a:spcBef>
              <a:spcAft>
                <a:spcPts val="0"/>
              </a:spcAft>
              <a:buSzPts val="1400"/>
              <a:buChar char="●"/>
            </a:pPr>
            <a:r>
              <a:rPr lang="en-US" sz="1400" dirty="0"/>
              <a:t>and of course all of these challenges have been made worse by the pandemic</a:t>
            </a:r>
            <a:endParaRPr sz="1400" dirty="0"/>
          </a:p>
        </p:txBody>
      </p:sp>
      <p:sp>
        <p:nvSpPr>
          <p:cNvPr id="107" name="Google Shape;10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8c5c2ebaa2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8c5c2ebaa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a:t>So how can you help - there are 4 areas that I’ll talk about tonight.</a:t>
            </a:r>
            <a:endParaRPr sz="1400"/>
          </a:p>
          <a:p>
            <a:pPr marL="457200" lvl="0" indent="-317500" algn="l" rtl="0">
              <a:spcBef>
                <a:spcPts val="0"/>
              </a:spcBef>
              <a:spcAft>
                <a:spcPts val="0"/>
              </a:spcAft>
              <a:buSzPts val="1400"/>
              <a:buChar char="●"/>
            </a:pPr>
            <a:r>
              <a:rPr lang="en-US" sz="1400"/>
              <a:t>Voter Registration</a:t>
            </a:r>
            <a:endParaRPr sz="1400"/>
          </a:p>
          <a:p>
            <a:pPr marL="457200" lvl="0" indent="-317500" algn="l" rtl="0">
              <a:spcBef>
                <a:spcPts val="0"/>
              </a:spcBef>
              <a:spcAft>
                <a:spcPts val="0"/>
              </a:spcAft>
              <a:buSzPts val="1400"/>
              <a:buChar char="●"/>
            </a:pPr>
            <a:r>
              <a:rPr lang="en-US" sz="1400"/>
              <a:t>Voter ID</a:t>
            </a:r>
            <a:endParaRPr sz="1400"/>
          </a:p>
          <a:p>
            <a:pPr marL="457200" lvl="0" indent="-317500" algn="l" rtl="0">
              <a:spcBef>
                <a:spcPts val="0"/>
              </a:spcBef>
              <a:spcAft>
                <a:spcPts val="0"/>
              </a:spcAft>
              <a:buSzPts val="1400"/>
              <a:buChar char="●"/>
            </a:pPr>
            <a:r>
              <a:rPr lang="en-US" sz="1400"/>
              <a:t>Absentee voting</a:t>
            </a:r>
            <a:endParaRPr sz="1400"/>
          </a:p>
          <a:p>
            <a:pPr marL="457200" lvl="0" indent="-317500" algn="l" rtl="0">
              <a:spcBef>
                <a:spcPts val="0"/>
              </a:spcBef>
              <a:spcAft>
                <a:spcPts val="0"/>
              </a:spcAft>
              <a:buSzPts val="1400"/>
              <a:buChar char="●"/>
            </a:pPr>
            <a:r>
              <a:rPr lang="en-US" sz="1400"/>
              <a:t>and being a poll worker</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If you know the basics of these voting requirements, you’ll be able to guide other people in getting ready to vote.</a:t>
            </a: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8c5c2ebaa2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8c5c2ebaa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a:t>Let’s start with information about who is eligible to vote in Wisconsin.</a:t>
            </a:r>
            <a:endParaRPr sz="1400"/>
          </a:p>
          <a:p>
            <a:pPr marL="457200" lvl="0" indent="-317500" algn="l" rtl="0">
              <a:spcBef>
                <a:spcPts val="0"/>
              </a:spcBef>
              <a:spcAft>
                <a:spcPts val="0"/>
              </a:spcAft>
              <a:buSzPts val="1400"/>
              <a:buChar char="●"/>
            </a:pPr>
            <a:r>
              <a:rPr lang="en-US" sz="1400"/>
              <a:t>You must be a US citizen</a:t>
            </a:r>
            <a:endParaRPr sz="1400"/>
          </a:p>
          <a:p>
            <a:pPr marL="457200" lvl="0" indent="-317500" algn="l" rtl="0">
              <a:spcBef>
                <a:spcPts val="0"/>
              </a:spcBef>
              <a:spcAft>
                <a:spcPts val="0"/>
              </a:spcAft>
              <a:buSzPts val="1400"/>
              <a:buChar char="●"/>
            </a:pPr>
            <a:r>
              <a:rPr lang="en-US" sz="1400"/>
              <a:t>at least 18 years of age on the day of the election</a:t>
            </a:r>
            <a:endParaRPr sz="1400"/>
          </a:p>
          <a:p>
            <a:pPr marL="457200" lvl="0" indent="-317500" algn="l" rtl="0">
              <a:spcBef>
                <a:spcPts val="0"/>
              </a:spcBef>
              <a:spcAft>
                <a:spcPts val="0"/>
              </a:spcAft>
              <a:buSzPts val="1400"/>
              <a:buChar char="●"/>
            </a:pPr>
            <a:r>
              <a:rPr lang="en-US" sz="1400"/>
              <a:t>you must have resided at your address for 28 consecutive days prior to the election to vote at that address</a:t>
            </a:r>
            <a:endParaRPr sz="1400"/>
          </a:p>
          <a:p>
            <a:pPr marL="457200" lvl="0" indent="-317500" algn="l" rtl="0">
              <a:spcBef>
                <a:spcPts val="0"/>
              </a:spcBef>
              <a:spcAft>
                <a:spcPts val="0"/>
              </a:spcAft>
              <a:buSzPts val="1400"/>
              <a:buChar char="●"/>
            </a:pPr>
            <a:r>
              <a:rPr lang="en-US" sz="1400"/>
              <a:t>and if convicted of a felony, must have completed the terms of your sentence including probation, parole and community supervision</a:t>
            </a:r>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866ccdbeaa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866ccdbeaa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Let’s look at voter registration.</a:t>
            </a:r>
            <a:endParaRPr/>
          </a:p>
          <a:p>
            <a:pPr marL="0" marR="0" lvl="0" indent="0" algn="l" rtl="0">
              <a:spcBef>
                <a:spcPts val="0"/>
              </a:spcBef>
              <a:spcAft>
                <a:spcPts val="0"/>
              </a:spcAft>
              <a:buNone/>
            </a:pPr>
            <a:endParaRPr/>
          </a:p>
          <a:p>
            <a:pPr marL="0" marR="0" lvl="0" indent="0" algn="l" rtl="0">
              <a:spcBef>
                <a:spcPts val="0"/>
              </a:spcBef>
              <a:spcAft>
                <a:spcPts val="0"/>
              </a:spcAft>
              <a:buNone/>
            </a:pPr>
            <a:r>
              <a:rPr lang="en-US"/>
              <a:t>There are 3 basic concepts in voter registration - who needs to register, when to register and how to register.  Let’s start with </a:t>
            </a:r>
            <a:r>
              <a:rPr lang="en-US" b="1"/>
              <a:t>who</a:t>
            </a:r>
            <a:r>
              <a:rPr lang="en-US"/>
              <a:t> needs to register to vote.  First, new voters in Wisconsin.  New voters are people who are not currently registered to vote in Wisconsin, either brand new voters as well as voters who have moved from another state where they were registered.  The next group of voters who need to register (or re-register) are voters who have changed their name since the last time they voted.  And the last group of voters are those who have moved since the last time they voted.</a:t>
            </a:r>
            <a:endParaRPr/>
          </a:p>
        </p:txBody>
      </p:sp>
      <p:sp>
        <p:nvSpPr>
          <p:cNvPr id="127" name="Google Shape;127;g866ccdbeaa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6000"/>
              <a:buFont typeface="Lato"/>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 name="Google Shape;11;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200"/>
              <a:buNone/>
              <a:defRPr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2" name="Google Shape;12;p14"/>
          <p:cNvPicPr preferRelativeResize="0"/>
          <p:nvPr/>
        </p:nvPicPr>
        <p:blipFill rotWithShape="1">
          <a:blip r:embed="rId2">
            <a:alphaModFix/>
          </a:blip>
          <a:srcRect/>
          <a:stretch/>
        </p:blipFill>
        <p:spPr>
          <a:xfrm>
            <a:off x="7315200" y="5867465"/>
            <a:ext cx="4502227" cy="85401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1"/>
        <p:cNvGrpSpPr/>
        <p:nvPr/>
      </p:nvGrpSpPr>
      <p:grpSpPr>
        <a:xfrm>
          <a:off x="0" y="0"/>
          <a:ext cx="0" cy="0"/>
          <a:chOff x="0" y="0"/>
          <a:chExt cx="0" cy="0"/>
        </a:xfrm>
      </p:grpSpPr>
      <p:sp>
        <p:nvSpPr>
          <p:cNvPr id="62" name="Google Shape;62;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7"/>
        <p:cNvGrpSpPr/>
        <p:nvPr/>
      </p:nvGrpSpPr>
      <p:grpSpPr>
        <a:xfrm>
          <a:off x="0" y="0"/>
          <a:ext cx="0" cy="0"/>
          <a:chOff x="0" y="0"/>
          <a:chExt cx="0" cy="0"/>
        </a:xfrm>
      </p:grpSpPr>
      <p:sp>
        <p:nvSpPr>
          <p:cNvPr id="68" name="Google Shape;68;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
        <p:cNvGrpSpPr/>
        <p:nvPr/>
      </p:nvGrpSpPr>
      <p:grpSpPr>
        <a:xfrm>
          <a:off x="0" y="0"/>
          <a:ext cx="0" cy="0"/>
          <a:chOff x="0" y="0"/>
          <a:chExt cx="0" cy="0"/>
        </a:xfrm>
      </p:grpSpPr>
      <p:sp>
        <p:nvSpPr>
          <p:cNvPr id="20" name="Google Shape;2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Lato"/>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97B7"/>
              </a:buClr>
              <a:buSzPts val="2400"/>
              <a:buNone/>
              <a:defRPr sz="2400">
                <a:solidFill>
                  <a:srgbClr val="8897B7"/>
                </a:solidFill>
              </a:defRPr>
            </a:lvl1pPr>
            <a:lvl2pPr marL="914400" lvl="1" indent="-228600" algn="l">
              <a:lnSpc>
                <a:spcPct val="90000"/>
              </a:lnSpc>
              <a:spcBef>
                <a:spcPts val="500"/>
              </a:spcBef>
              <a:spcAft>
                <a:spcPts val="0"/>
              </a:spcAft>
              <a:buClr>
                <a:srgbClr val="8897B7"/>
              </a:buClr>
              <a:buSzPts val="2000"/>
              <a:buNone/>
              <a:defRPr sz="2000">
                <a:solidFill>
                  <a:srgbClr val="8897B7"/>
                </a:solidFill>
              </a:defRPr>
            </a:lvl2pPr>
            <a:lvl3pPr marL="1371600" lvl="2" indent="-228600" algn="l">
              <a:lnSpc>
                <a:spcPct val="90000"/>
              </a:lnSpc>
              <a:spcBef>
                <a:spcPts val="500"/>
              </a:spcBef>
              <a:spcAft>
                <a:spcPts val="0"/>
              </a:spcAft>
              <a:buClr>
                <a:srgbClr val="8897B7"/>
              </a:buClr>
              <a:buSzPts val="1800"/>
              <a:buNone/>
              <a:defRPr sz="1800">
                <a:solidFill>
                  <a:srgbClr val="8897B7"/>
                </a:solidFill>
              </a:defRPr>
            </a:lvl3pPr>
            <a:lvl4pPr marL="1828800" lvl="3" indent="-228600" algn="l">
              <a:lnSpc>
                <a:spcPct val="90000"/>
              </a:lnSpc>
              <a:spcBef>
                <a:spcPts val="500"/>
              </a:spcBef>
              <a:spcAft>
                <a:spcPts val="0"/>
              </a:spcAft>
              <a:buClr>
                <a:srgbClr val="8897B7"/>
              </a:buClr>
              <a:buSzPts val="1600"/>
              <a:buNone/>
              <a:defRPr sz="1600">
                <a:solidFill>
                  <a:srgbClr val="8897B7"/>
                </a:solidFill>
              </a:defRPr>
            </a:lvl4pPr>
            <a:lvl5pPr marL="2286000" lvl="4" indent="-228600" algn="l">
              <a:lnSpc>
                <a:spcPct val="90000"/>
              </a:lnSpc>
              <a:spcBef>
                <a:spcPts val="500"/>
              </a:spcBef>
              <a:spcAft>
                <a:spcPts val="0"/>
              </a:spcAft>
              <a:buClr>
                <a:srgbClr val="8897B7"/>
              </a:buClr>
              <a:buSzPts val="1600"/>
              <a:buNone/>
              <a:defRPr sz="1600">
                <a:solidFill>
                  <a:srgbClr val="8897B7"/>
                </a:solidFill>
              </a:defRPr>
            </a:lvl5pPr>
            <a:lvl6pPr marL="2743200" lvl="5" indent="-228600" algn="l">
              <a:lnSpc>
                <a:spcPct val="90000"/>
              </a:lnSpc>
              <a:spcBef>
                <a:spcPts val="500"/>
              </a:spcBef>
              <a:spcAft>
                <a:spcPts val="0"/>
              </a:spcAft>
              <a:buClr>
                <a:srgbClr val="8897B7"/>
              </a:buClr>
              <a:buSzPts val="1600"/>
              <a:buNone/>
              <a:defRPr sz="1600">
                <a:solidFill>
                  <a:srgbClr val="8897B7"/>
                </a:solidFill>
              </a:defRPr>
            </a:lvl6pPr>
            <a:lvl7pPr marL="3200400" lvl="6" indent="-228600" algn="l">
              <a:lnSpc>
                <a:spcPct val="90000"/>
              </a:lnSpc>
              <a:spcBef>
                <a:spcPts val="500"/>
              </a:spcBef>
              <a:spcAft>
                <a:spcPts val="0"/>
              </a:spcAft>
              <a:buClr>
                <a:srgbClr val="8897B7"/>
              </a:buClr>
              <a:buSzPts val="1600"/>
              <a:buNone/>
              <a:defRPr sz="1600">
                <a:solidFill>
                  <a:srgbClr val="8897B7"/>
                </a:solidFill>
              </a:defRPr>
            </a:lvl7pPr>
            <a:lvl8pPr marL="3657600" lvl="7" indent="-228600" algn="l">
              <a:lnSpc>
                <a:spcPct val="90000"/>
              </a:lnSpc>
              <a:spcBef>
                <a:spcPts val="500"/>
              </a:spcBef>
              <a:spcAft>
                <a:spcPts val="0"/>
              </a:spcAft>
              <a:buClr>
                <a:srgbClr val="8897B7"/>
              </a:buClr>
              <a:buSzPts val="1600"/>
              <a:buNone/>
              <a:defRPr sz="1600">
                <a:solidFill>
                  <a:srgbClr val="8897B7"/>
                </a:solidFill>
              </a:defRPr>
            </a:lvl8pPr>
            <a:lvl9pPr marL="4114800" lvl="8" indent="-228600" algn="l">
              <a:lnSpc>
                <a:spcPct val="90000"/>
              </a:lnSpc>
              <a:spcBef>
                <a:spcPts val="500"/>
              </a:spcBef>
              <a:spcAft>
                <a:spcPts val="0"/>
              </a:spcAft>
              <a:buClr>
                <a:srgbClr val="8897B7"/>
              </a:buClr>
              <a:buSzPts val="1600"/>
              <a:buNone/>
              <a:defRPr sz="1600">
                <a:solidFill>
                  <a:srgbClr val="8897B7"/>
                </a:solidFill>
              </a:defRPr>
            </a:lvl9pPr>
          </a:lstStyle>
          <a:p>
            <a:endParaRPr/>
          </a:p>
        </p:txBody>
      </p:sp>
      <p:sp>
        <p:nvSpPr>
          <p:cNvPr id="29" name="Google Shape;2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7"/>
        <p:cNvGrpSpPr/>
        <p:nvPr/>
      </p:nvGrpSpPr>
      <p:grpSpPr>
        <a:xfrm>
          <a:off x="0" y="0"/>
          <a:ext cx="0" cy="0"/>
          <a:chOff x="0" y="0"/>
          <a:chExt cx="0" cy="0"/>
        </a:xfrm>
      </p:grpSpPr>
      <p:sp>
        <p:nvSpPr>
          <p:cNvPr id="48" name="Google Shape;48;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Lato"/>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0" name="Google Shape;50;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1" name="Google Shape;5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4"/>
        <p:cNvGrpSpPr/>
        <p:nvPr/>
      </p:nvGrpSpPr>
      <p:grpSpPr>
        <a:xfrm>
          <a:off x="0" y="0"/>
          <a:ext cx="0" cy="0"/>
          <a:chOff x="0" y="0"/>
          <a:chExt cx="0" cy="0"/>
        </a:xfrm>
      </p:grpSpPr>
      <p:sp>
        <p:nvSpPr>
          <p:cNvPr id="55" name="Google Shape;55;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Lato"/>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Lato"/>
                <a:ea typeface="Lato"/>
                <a:cs typeface="Lato"/>
                <a:sym typeface="Lato"/>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Lato"/>
                <a:ea typeface="Lato"/>
                <a:cs typeface="Lato"/>
                <a:sym typeface="Lato"/>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Lato"/>
                <a:ea typeface="Lato"/>
                <a:cs typeface="Lato"/>
                <a:sym typeface="Lato"/>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Lato"/>
                <a:ea typeface="Lato"/>
                <a:cs typeface="Lato"/>
                <a:sym typeface="Lato"/>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7" name="Google Shape;57;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a:ea typeface="Lato"/>
                <a:cs typeface="Lato"/>
                <a:sym typeface="Lato"/>
              </a:defRPr>
            </a:lvl1pPr>
            <a:lvl2pPr marL="914400" marR="0" lvl="1" indent="-431800" algn="l" rtl="0">
              <a:lnSpc>
                <a:spcPct val="90000"/>
              </a:lnSpc>
              <a:spcBef>
                <a:spcPts val="500"/>
              </a:spcBef>
              <a:spcAft>
                <a:spcPts val="0"/>
              </a:spcAft>
              <a:buClr>
                <a:schemeClr val="dk1"/>
              </a:buClr>
              <a:buSzPts val="3200"/>
              <a:buFont typeface="Arial"/>
              <a:buChar char="•"/>
              <a:defRPr sz="3200" b="0" i="0" u="none" strike="noStrike" cap="none">
                <a:solidFill>
                  <a:schemeClr val="dk1"/>
                </a:solidFill>
                <a:latin typeface="Lato"/>
                <a:ea typeface="Lato"/>
                <a:cs typeface="Lato"/>
                <a:sym typeface="La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 name="Google Shape;8;p13"/>
          <p:cNvPicPr preferRelativeResize="0"/>
          <p:nvPr/>
        </p:nvPicPr>
        <p:blipFill rotWithShape="1">
          <a:blip r:embed="rId13">
            <a:alphaModFix/>
          </a:blip>
          <a:srcRect/>
          <a:stretch/>
        </p:blipFill>
        <p:spPr>
          <a:xfrm>
            <a:off x="7315200" y="5867465"/>
            <a:ext cx="4502227" cy="85401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isconsindot.gov/Pages/dmv/license-drvs/rnew-and-chge/change-address.aspx"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hyperlink" Target="https://elections.wi.gov/sites/elections.wi.gov/files/2020-06/El-131%20Voter%20Registration%20App_Fillable-%20%28REV%202020-06%29_0.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hyperlink" Target="http://www.lwv.org/about-us/histor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jsVm6dQDemU&amp;feature=youtu.be"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myvote.wi.gov/en-us/VoteAbsentee"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hyperlink" Target="https://elections.wi.gov/sites/elections.wi.gov/files/2020-07/EL-121%20Application%20for%20Absentee%20Ballot%20%282020-06%29-Fillable_0.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www.lwvdanecounty.org/"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matthm2@charter.ne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
          <p:cNvSpPr txBox="1">
            <a:spLocks noGrp="1"/>
          </p:cNvSpPr>
          <p:nvPr>
            <p:ph type="ctrTitle"/>
          </p:nvPr>
        </p:nvSpPr>
        <p:spPr>
          <a:xfrm>
            <a:off x="1412175" y="276825"/>
            <a:ext cx="9144000" cy="2402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6000"/>
              <a:buFont typeface="Lato"/>
              <a:buNone/>
            </a:pPr>
            <a:endParaRPr/>
          </a:p>
        </p:txBody>
      </p:sp>
      <p:sp>
        <p:nvSpPr>
          <p:cNvPr id="78" name="Google Shape;78;p1"/>
          <p:cNvSpPr txBox="1">
            <a:spLocks noGrp="1"/>
          </p:cNvSpPr>
          <p:nvPr>
            <p:ph type="subTitle" idx="1"/>
          </p:nvPr>
        </p:nvSpPr>
        <p:spPr>
          <a:xfrm>
            <a:off x="1959825" y="2678925"/>
            <a:ext cx="9031800" cy="3592500"/>
          </a:xfrm>
          <a:prstGeom prst="rect">
            <a:avLst/>
          </a:prstGeom>
          <a:noFill/>
          <a:ln>
            <a:noFill/>
          </a:ln>
        </p:spPr>
        <p:txBody>
          <a:bodyPr spcFirstLastPara="1" wrap="square" lIns="91425" tIns="45700" rIns="91425" bIns="45700" anchor="t" anchorCtr="0">
            <a:normAutofit/>
          </a:bodyPr>
          <a:lstStyle/>
          <a:p>
            <a:pPr marL="0" lvl="0" indent="0" algn="ctr" rtl="0">
              <a:lnSpc>
                <a:spcPct val="80000"/>
              </a:lnSpc>
              <a:spcBef>
                <a:spcPts val="1000"/>
              </a:spcBef>
              <a:spcAft>
                <a:spcPts val="0"/>
              </a:spcAft>
              <a:buNone/>
            </a:pPr>
            <a:r>
              <a:rPr lang="en-US" sz="4000"/>
              <a:t>HELPING YOUR </a:t>
            </a:r>
            <a:endParaRPr sz="4000"/>
          </a:p>
          <a:p>
            <a:pPr marL="3200400" lvl="0" indent="-482600" algn="l" rtl="0">
              <a:lnSpc>
                <a:spcPct val="80000"/>
              </a:lnSpc>
              <a:spcBef>
                <a:spcPts val="1000"/>
              </a:spcBef>
              <a:spcAft>
                <a:spcPts val="0"/>
              </a:spcAft>
              <a:buSzPts val="4000"/>
              <a:buChar char="●"/>
            </a:pPr>
            <a:r>
              <a:rPr lang="en-US" sz="4000"/>
              <a:t>FRIENDS </a:t>
            </a:r>
            <a:endParaRPr sz="4000"/>
          </a:p>
          <a:p>
            <a:pPr marL="3200400" lvl="0" indent="-482600" algn="l" rtl="0">
              <a:lnSpc>
                <a:spcPct val="80000"/>
              </a:lnSpc>
              <a:spcBef>
                <a:spcPts val="0"/>
              </a:spcBef>
              <a:spcAft>
                <a:spcPts val="0"/>
              </a:spcAft>
              <a:buSzPts val="4000"/>
              <a:buChar char="●"/>
            </a:pPr>
            <a:r>
              <a:rPr lang="en-US" sz="4000"/>
              <a:t>FAMILY </a:t>
            </a:r>
            <a:endParaRPr sz="4000"/>
          </a:p>
          <a:p>
            <a:pPr marL="3200400" lvl="0" indent="-482600" algn="l" rtl="0">
              <a:lnSpc>
                <a:spcPct val="80000"/>
              </a:lnSpc>
              <a:spcBef>
                <a:spcPts val="0"/>
              </a:spcBef>
              <a:spcAft>
                <a:spcPts val="0"/>
              </a:spcAft>
              <a:buSzPts val="4000"/>
              <a:buChar char="●"/>
            </a:pPr>
            <a:r>
              <a:rPr lang="en-US" sz="4000"/>
              <a:t>NEIGHBORS </a:t>
            </a:r>
            <a:endParaRPr sz="4000"/>
          </a:p>
          <a:p>
            <a:pPr marL="457200" lvl="0" indent="0" algn="ctr" rtl="0">
              <a:lnSpc>
                <a:spcPct val="80000"/>
              </a:lnSpc>
              <a:spcBef>
                <a:spcPts val="1000"/>
              </a:spcBef>
              <a:spcAft>
                <a:spcPts val="0"/>
              </a:spcAft>
              <a:buNone/>
            </a:pPr>
            <a:endParaRPr sz="400"/>
          </a:p>
          <a:p>
            <a:pPr marL="457200" lvl="0" indent="0" algn="ctr" rtl="0">
              <a:lnSpc>
                <a:spcPct val="80000"/>
              </a:lnSpc>
              <a:spcBef>
                <a:spcPts val="1000"/>
              </a:spcBef>
              <a:spcAft>
                <a:spcPts val="0"/>
              </a:spcAft>
              <a:buNone/>
            </a:pPr>
            <a:r>
              <a:rPr lang="en-US" sz="4000"/>
              <a:t>GET READY TO VOTE</a:t>
            </a:r>
            <a:endParaRPr sz="4000"/>
          </a:p>
        </p:txBody>
      </p:sp>
      <p:pic>
        <p:nvPicPr>
          <p:cNvPr id="79" name="Google Shape;79;p1"/>
          <p:cNvPicPr preferRelativeResize="0"/>
          <p:nvPr/>
        </p:nvPicPr>
        <p:blipFill>
          <a:blip r:embed="rId3">
            <a:alphaModFix/>
          </a:blip>
          <a:stretch>
            <a:fillRect/>
          </a:stretch>
        </p:blipFill>
        <p:spPr>
          <a:xfrm>
            <a:off x="8206026" y="495975"/>
            <a:ext cx="1523600" cy="1607475"/>
          </a:xfrm>
          <a:prstGeom prst="rect">
            <a:avLst/>
          </a:prstGeom>
          <a:noFill/>
          <a:ln>
            <a:noFill/>
          </a:ln>
        </p:spPr>
      </p:pic>
      <p:pic>
        <p:nvPicPr>
          <p:cNvPr id="80" name="Google Shape;80;p1"/>
          <p:cNvPicPr preferRelativeResize="0"/>
          <p:nvPr/>
        </p:nvPicPr>
        <p:blipFill rotWithShape="1">
          <a:blip r:embed="rId4">
            <a:alphaModFix/>
          </a:blip>
          <a:srcRect t="2580" b="-2579"/>
          <a:stretch/>
        </p:blipFill>
        <p:spPr>
          <a:xfrm>
            <a:off x="3331500" y="68713"/>
            <a:ext cx="4874526" cy="26102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866ccdbeaa_0_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600"/>
              <a:buFont typeface="Calibri"/>
              <a:buNone/>
            </a:pPr>
            <a:r>
              <a:rPr lang="en-US" sz="5600" b="1" i="0" u="none" strike="noStrike" cap="none">
                <a:solidFill>
                  <a:schemeClr val="dk1"/>
                </a:solidFill>
              </a:rPr>
              <a:t>Registering to Vote - </a:t>
            </a:r>
            <a:r>
              <a:rPr lang="en-US" sz="6000" b="1"/>
              <a:t>WHEN</a:t>
            </a:r>
            <a:endParaRPr sz="6000"/>
          </a:p>
          <a:p>
            <a:pPr marL="0" marR="0" lvl="0" indent="0" algn="l" rtl="0">
              <a:lnSpc>
                <a:spcPct val="90000"/>
              </a:lnSpc>
              <a:spcBef>
                <a:spcPts val="0"/>
              </a:spcBef>
              <a:spcAft>
                <a:spcPts val="0"/>
              </a:spcAft>
              <a:buClr>
                <a:schemeClr val="dk1"/>
              </a:buClr>
              <a:buSzPts val="5600"/>
              <a:buFont typeface="Calibri"/>
              <a:buNone/>
            </a:pPr>
            <a:endParaRPr sz="5600" b="1"/>
          </a:p>
        </p:txBody>
      </p:sp>
      <p:sp>
        <p:nvSpPr>
          <p:cNvPr id="138" name="Google Shape;138;g866ccdbeaa_0_12"/>
          <p:cNvSpPr txBox="1">
            <a:spLocks noGrp="1"/>
          </p:cNvSpPr>
          <p:nvPr>
            <p:ph type="body" idx="1"/>
          </p:nvPr>
        </p:nvSpPr>
        <p:spPr>
          <a:xfrm>
            <a:off x="639150" y="1263800"/>
            <a:ext cx="7526100" cy="4890300"/>
          </a:xfrm>
          <a:prstGeom prst="rect">
            <a:avLst/>
          </a:prstGeom>
          <a:noFill/>
          <a:ln>
            <a:noFill/>
          </a:ln>
        </p:spPr>
        <p:txBody>
          <a:bodyPr spcFirstLastPara="1" wrap="square" lIns="91425" tIns="45700" rIns="91425" bIns="45700" anchor="t" anchorCtr="0">
            <a:noAutofit/>
          </a:bodyPr>
          <a:lstStyle/>
          <a:p>
            <a:pPr marL="457200" marR="0" lvl="0" indent="-419100" algn="l" rtl="0">
              <a:lnSpc>
                <a:spcPct val="80000"/>
              </a:lnSpc>
              <a:spcBef>
                <a:spcPts val="1000"/>
              </a:spcBef>
              <a:spcAft>
                <a:spcPts val="0"/>
              </a:spcAft>
              <a:buSzPts val="3000"/>
              <a:buFont typeface="Lato"/>
              <a:buChar char="•"/>
            </a:pPr>
            <a:r>
              <a:rPr lang="en-US" sz="3000" b="1"/>
              <a:t>Up to 20 days before election</a:t>
            </a:r>
            <a:endParaRPr sz="3000" b="1"/>
          </a:p>
          <a:p>
            <a:pPr marL="457200" marR="0" lvl="0" indent="0" algn="l" rtl="0">
              <a:lnSpc>
                <a:spcPct val="80000"/>
              </a:lnSpc>
              <a:spcBef>
                <a:spcPts val="1000"/>
              </a:spcBef>
              <a:spcAft>
                <a:spcPts val="0"/>
              </a:spcAft>
              <a:buNone/>
            </a:pPr>
            <a:r>
              <a:rPr lang="en-US" sz="3000" i="0" u="none" strike="noStrike" cap="none">
                <a:solidFill>
                  <a:schemeClr val="dk1"/>
                </a:solidFill>
              </a:rPr>
              <a:t>Online, by mail, clerk</a:t>
            </a:r>
            <a:r>
              <a:rPr lang="en-US" sz="3000"/>
              <a:t>’s office </a:t>
            </a:r>
            <a:endParaRPr sz="1300" i="0" u="none" strike="noStrike" cap="none">
              <a:solidFill>
                <a:schemeClr val="dk1"/>
              </a:solidFill>
            </a:endParaRPr>
          </a:p>
          <a:p>
            <a:pPr marL="457200" marR="0" lvl="0" indent="0" algn="l" rtl="0">
              <a:lnSpc>
                <a:spcPct val="80000"/>
              </a:lnSpc>
              <a:spcBef>
                <a:spcPts val="1000"/>
              </a:spcBef>
              <a:spcAft>
                <a:spcPts val="0"/>
              </a:spcAft>
              <a:buNone/>
            </a:pPr>
            <a:endParaRPr sz="1300"/>
          </a:p>
          <a:p>
            <a:pPr marL="457200" lvl="0" indent="-419100" algn="l" rtl="0">
              <a:lnSpc>
                <a:spcPct val="80000"/>
              </a:lnSpc>
              <a:spcBef>
                <a:spcPts val="1000"/>
              </a:spcBef>
              <a:spcAft>
                <a:spcPts val="0"/>
              </a:spcAft>
              <a:buSzPts val="3000"/>
              <a:buFont typeface="Lato"/>
              <a:buChar char="•"/>
            </a:pPr>
            <a:r>
              <a:rPr lang="en-US" sz="3000" b="1"/>
              <a:t>Up through Friday before election</a:t>
            </a:r>
            <a:endParaRPr sz="3000" b="1"/>
          </a:p>
          <a:p>
            <a:pPr marL="514350" marR="0" lvl="0" indent="0" algn="l" rtl="0">
              <a:lnSpc>
                <a:spcPct val="80000"/>
              </a:lnSpc>
              <a:spcBef>
                <a:spcPts val="1000"/>
              </a:spcBef>
              <a:spcAft>
                <a:spcPts val="0"/>
              </a:spcAft>
              <a:buNone/>
            </a:pPr>
            <a:r>
              <a:rPr lang="en-US" sz="3000"/>
              <a:t>Clerk’s office and absentee voting locations</a:t>
            </a:r>
            <a:endParaRPr sz="1300"/>
          </a:p>
          <a:p>
            <a:pPr marL="514350" marR="0" lvl="0" indent="0" algn="l" rtl="0">
              <a:lnSpc>
                <a:spcPct val="80000"/>
              </a:lnSpc>
              <a:spcBef>
                <a:spcPts val="1000"/>
              </a:spcBef>
              <a:spcAft>
                <a:spcPts val="0"/>
              </a:spcAft>
              <a:buNone/>
            </a:pPr>
            <a:endParaRPr sz="1300"/>
          </a:p>
          <a:p>
            <a:pPr marL="457200" lvl="0" indent="-419100" algn="l" rtl="0">
              <a:lnSpc>
                <a:spcPct val="80000"/>
              </a:lnSpc>
              <a:spcBef>
                <a:spcPts val="1000"/>
              </a:spcBef>
              <a:spcAft>
                <a:spcPts val="0"/>
              </a:spcAft>
              <a:buSzPts val="3000"/>
              <a:buFont typeface="Lato"/>
              <a:buChar char="•"/>
            </a:pPr>
            <a:r>
              <a:rPr lang="en-US" sz="3000" b="1"/>
              <a:t>Election Day</a:t>
            </a:r>
            <a:endParaRPr sz="3000" b="1"/>
          </a:p>
          <a:p>
            <a:pPr marL="0" marR="0" lvl="0" indent="457200" algn="l" rtl="0">
              <a:lnSpc>
                <a:spcPct val="80000"/>
              </a:lnSpc>
              <a:spcBef>
                <a:spcPts val="1000"/>
              </a:spcBef>
              <a:spcAft>
                <a:spcPts val="0"/>
              </a:spcAft>
              <a:buNone/>
            </a:pPr>
            <a:r>
              <a:rPr lang="en-US" sz="3000"/>
              <a:t>Your polling place </a:t>
            </a:r>
            <a:endParaRPr sz="4440" b="0" i="0" u="none" strike="noStrike" cap="none">
              <a:solidFill>
                <a:schemeClr val="dk1"/>
              </a:solidFill>
              <a:latin typeface="Calibri"/>
              <a:ea typeface="Calibri"/>
              <a:cs typeface="Calibri"/>
              <a:sym typeface="Calibri"/>
            </a:endParaRPr>
          </a:p>
        </p:txBody>
      </p:sp>
      <p:pic>
        <p:nvPicPr>
          <p:cNvPr id="139" name="Google Shape;139;g866ccdbeaa_0_12"/>
          <p:cNvPicPr preferRelativeResize="0"/>
          <p:nvPr/>
        </p:nvPicPr>
        <p:blipFill rotWithShape="1">
          <a:blip r:embed="rId3">
            <a:alphaModFix/>
          </a:blip>
          <a:srcRect/>
          <a:stretch/>
        </p:blipFill>
        <p:spPr>
          <a:xfrm>
            <a:off x="8334174" y="1605425"/>
            <a:ext cx="3308525" cy="4037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866ccdbeaa_0_19"/>
          <p:cNvSpPr txBox="1">
            <a:spLocks noGrp="1"/>
          </p:cNvSpPr>
          <p:nvPr>
            <p:ph type="title"/>
          </p:nvPr>
        </p:nvSpPr>
        <p:spPr>
          <a:xfrm>
            <a:off x="910206" y="548779"/>
            <a:ext cx="9404700" cy="14004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600"/>
              <a:buFont typeface="Calibri"/>
              <a:buNone/>
            </a:pPr>
            <a:r>
              <a:rPr lang="en-US" sz="5600" b="1" i="0" u="none" strike="noStrike" cap="none">
                <a:solidFill>
                  <a:schemeClr val="dk1"/>
                </a:solidFill>
              </a:rPr>
              <a:t>Registering to Vote - </a:t>
            </a:r>
            <a:r>
              <a:rPr lang="en-US" sz="6000" b="1"/>
              <a:t>HOW</a:t>
            </a:r>
            <a:endParaRPr sz="6000"/>
          </a:p>
          <a:p>
            <a:pPr marL="0" marR="0" lvl="0" indent="0" algn="l" rtl="0">
              <a:lnSpc>
                <a:spcPct val="90000"/>
              </a:lnSpc>
              <a:spcBef>
                <a:spcPts val="0"/>
              </a:spcBef>
              <a:spcAft>
                <a:spcPts val="0"/>
              </a:spcAft>
              <a:buClr>
                <a:schemeClr val="dk1"/>
              </a:buClr>
              <a:buSzPts val="5600"/>
              <a:buFont typeface="Calibri"/>
              <a:buNone/>
            </a:pPr>
            <a:endParaRPr sz="5600" b="1"/>
          </a:p>
        </p:txBody>
      </p:sp>
      <p:sp>
        <p:nvSpPr>
          <p:cNvPr id="146" name="Google Shape;146;g866ccdbeaa_0_19"/>
          <p:cNvSpPr txBox="1">
            <a:spLocks noGrp="1"/>
          </p:cNvSpPr>
          <p:nvPr>
            <p:ph type="body" idx="1"/>
          </p:nvPr>
        </p:nvSpPr>
        <p:spPr>
          <a:xfrm>
            <a:off x="1160250" y="1949175"/>
            <a:ext cx="6983400" cy="4351200"/>
          </a:xfrm>
          <a:prstGeom prst="rect">
            <a:avLst/>
          </a:prstGeom>
          <a:noFill/>
          <a:ln>
            <a:noFill/>
          </a:ln>
        </p:spPr>
        <p:txBody>
          <a:bodyPr spcFirstLastPara="1" wrap="square" lIns="91425" tIns="45700" rIns="91425" bIns="45700" anchor="t" anchorCtr="0">
            <a:noAutofit/>
          </a:bodyPr>
          <a:lstStyle/>
          <a:p>
            <a:pPr marL="1371600" marR="0" lvl="1" indent="-858837" algn="l" rtl="0">
              <a:lnSpc>
                <a:spcPct val="90000"/>
              </a:lnSpc>
              <a:spcBef>
                <a:spcPts val="500"/>
              </a:spcBef>
              <a:spcAft>
                <a:spcPts val="0"/>
              </a:spcAft>
              <a:buClr>
                <a:schemeClr val="dk1"/>
              </a:buClr>
              <a:buSzPts val="4400"/>
              <a:buFont typeface="Lato"/>
              <a:buAutoNum type="arabicPeriod"/>
            </a:pPr>
            <a:r>
              <a:rPr lang="en-US" sz="4400" i="0" strike="noStrike" cap="none"/>
              <a:t>Online</a:t>
            </a:r>
            <a:endParaRPr sz="1300" i="0" strike="noStrike" cap="none"/>
          </a:p>
          <a:p>
            <a:pPr marL="1371600" marR="0" lvl="0" indent="0" algn="l" rtl="0">
              <a:lnSpc>
                <a:spcPct val="90000"/>
              </a:lnSpc>
              <a:spcBef>
                <a:spcPts val="500"/>
              </a:spcBef>
              <a:spcAft>
                <a:spcPts val="0"/>
              </a:spcAft>
              <a:buNone/>
            </a:pPr>
            <a:endParaRPr sz="1300"/>
          </a:p>
          <a:p>
            <a:pPr marL="1371600" marR="0" lvl="1" indent="-858837" algn="l" rtl="0">
              <a:lnSpc>
                <a:spcPct val="90000"/>
              </a:lnSpc>
              <a:spcBef>
                <a:spcPts val="500"/>
              </a:spcBef>
              <a:spcAft>
                <a:spcPts val="0"/>
              </a:spcAft>
              <a:buClr>
                <a:schemeClr val="dk1"/>
              </a:buClr>
              <a:buSzPts val="4400"/>
              <a:buFont typeface="Lato"/>
              <a:buAutoNum type="arabicPeriod"/>
            </a:pPr>
            <a:r>
              <a:rPr lang="en-US" sz="4400"/>
              <a:t>F</a:t>
            </a:r>
            <a:r>
              <a:rPr lang="en-US" sz="4400" i="0" strike="noStrike" cap="none"/>
              <a:t>orm with proof of residence</a:t>
            </a:r>
            <a:endParaRPr/>
          </a:p>
          <a:p>
            <a:pPr marL="0" marR="0" lvl="0" indent="0" algn="l" rtl="0">
              <a:lnSpc>
                <a:spcPct val="90000"/>
              </a:lnSpc>
              <a:spcBef>
                <a:spcPts val="1000"/>
              </a:spcBef>
              <a:spcAft>
                <a:spcPts val="0"/>
              </a:spcAft>
              <a:buClr>
                <a:schemeClr val="dk1"/>
              </a:buClr>
              <a:buSzPts val="4800"/>
              <a:buFont typeface="Arial"/>
              <a:buNone/>
            </a:pPr>
            <a:endParaRPr sz="4800" b="1" i="0" u="none" strike="noStrike" cap="none"/>
          </a:p>
        </p:txBody>
      </p:sp>
      <p:pic>
        <p:nvPicPr>
          <p:cNvPr id="147" name="Google Shape;147;g866ccdbeaa_0_19"/>
          <p:cNvPicPr preferRelativeResize="0"/>
          <p:nvPr/>
        </p:nvPicPr>
        <p:blipFill rotWithShape="1">
          <a:blip r:embed="rId3">
            <a:alphaModFix/>
          </a:blip>
          <a:srcRect/>
          <a:stretch/>
        </p:blipFill>
        <p:spPr>
          <a:xfrm>
            <a:off x="8628649" y="1615823"/>
            <a:ext cx="1787425" cy="1497400"/>
          </a:xfrm>
          <a:prstGeom prst="rect">
            <a:avLst/>
          </a:prstGeom>
          <a:noFill/>
          <a:ln>
            <a:noFill/>
          </a:ln>
        </p:spPr>
      </p:pic>
      <p:pic>
        <p:nvPicPr>
          <p:cNvPr id="148" name="Google Shape;148;g866ccdbeaa_0_19"/>
          <p:cNvPicPr preferRelativeResize="0"/>
          <p:nvPr/>
        </p:nvPicPr>
        <p:blipFill rotWithShape="1">
          <a:blip r:embed="rId4">
            <a:alphaModFix/>
          </a:blip>
          <a:srcRect/>
          <a:stretch/>
        </p:blipFill>
        <p:spPr>
          <a:xfrm>
            <a:off x="8204764" y="3371727"/>
            <a:ext cx="1561062" cy="140039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8685d4f358_0_0"/>
          <p:cNvSpPr txBox="1">
            <a:spLocks noGrp="1"/>
          </p:cNvSpPr>
          <p:nvPr>
            <p:ph type="title"/>
          </p:nvPr>
        </p:nvSpPr>
        <p:spPr>
          <a:xfrm>
            <a:off x="838200" y="418450"/>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sz="5600" b="1"/>
              <a:t>How to Register - </a:t>
            </a:r>
            <a:r>
              <a:rPr lang="en-US" sz="7200" b="1"/>
              <a:t>Online </a:t>
            </a:r>
            <a:endParaRPr/>
          </a:p>
        </p:txBody>
      </p:sp>
      <p:sp>
        <p:nvSpPr>
          <p:cNvPr id="155" name="Google Shape;155;g8685d4f358_0_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4000" b="1"/>
              <a:t>Things you can do at MyVote.wi.gov</a:t>
            </a:r>
            <a:endParaRPr sz="4000" b="1"/>
          </a:p>
          <a:p>
            <a:pPr marL="914400" lvl="1" indent="-342900" algn="l" rtl="0">
              <a:lnSpc>
                <a:spcPct val="115000"/>
              </a:lnSpc>
              <a:spcBef>
                <a:spcPts val="700"/>
              </a:spcBef>
              <a:spcAft>
                <a:spcPts val="0"/>
              </a:spcAft>
              <a:buSzPts val="1800"/>
              <a:buFont typeface="Lato"/>
              <a:buChar char="•"/>
            </a:pPr>
            <a:r>
              <a:rPr lang="en-US"/>
              <a:t>Online Voter Registration</a:t>
            </a:r>
            <a:endParaRPr/>
          </a:p>
          <a:p>
            <a:pPr marL="914400" lvl="1" indent="-342900" algn="l" rtl="0">
              <a:lnSpc>
                <a:spcPct val="115000"/>
              </a:lnSpc>
              <a:spcBef>
                <a:spcPts val="0"/>
              </a:spcBef>
              <a:spcAft>
                <a:spcPts val="0"/>
              </a:spcAft>
              <a:buSzPts val="1800"/>
              <a:buFont typeface="Lato"/>
              <a:buChar char="•"/>
            </a:pPr>
            <a:r>
              <a:rPr lang="en-US"/>
              <a:t>Polling Place</a:t>
            </a:r>
            <a:endParaRPr/>
          </a:p>
          <a:p>
            <a:pPr marL="914400" lvl="1" indent="-342900" algn="l" rtl="0">
              <a:lnSpc>
                <a:spcPct val="115000"/>
              </a:lnSpc>
              <a:spcBef>
                <a:spcPts val="0"/>
              </a:spcBef>
              <a:spcAft>
                <a:spcPts val="0"/>
              </a:spcAft>
              <a:buSzPts val="1800"/>
              <a:buFont typeface="Lato"/>
              <a:buChar char="•"/>
            </a:pPr>
            <a:r>
              <a:rPr lang="en-US"/>
              <a:t>Voting History</a:t>
            </a:r>
            <a:endParaRPr/>
          </a:p>
          <a:p>
            <a:pPr marL="914400" lvl="1" indent="-342900" algn="l" rtl="0">
              <a:lnSpc>
                <a:spcPct val="115000"/>
              </a:lnSpc>
              <a:spcBef>
                <a:spcPts val="0"/>
              </a:spcBef>
              <a:spcAft>
                <a:spcPts val="0"/>
              </a:spcAft>
              <a:buSzPts val="1800"/>
              <a:buFont typeface="Lato"/>
              <a:buChar char="•"/>
            </a:pPr>
            <a:r>
              <a:rPr lang="en-US"/>
              <a:t>Elected Officials</a:t>
            </a:r>
            <a:endParaRPr/>
          </a:p>
          <a:p>
            <a:pPr marL="914400" lvl="1" indent="-342900" algn="l" rtl="0">
              <a:lnSpc>
                <a:spcPct val="115000"/>
              </a:lnSpc>
              <a:spcBef>
                <a:spcPts val="0"/>
              </a:spcBef>
              <a:spcAft>
                <a:spcPts val="0"/>
              </a:spcAft>
              <a:buSzPts val="1800"/>
              <a:buFont typeface="Lato"/>
              <a:buChar char="•"/>
            </a:pPr>
            <a:r>
              <a:rPr lang="en-US"/>
              <a:t>Request an Absentee Ballot </a:t>
            </a:r>
            <a:endParaRPr/>
          </a:p>
          <a:p>
            <a:pPr marL="914400" lvl="1" indent="-342900" algn="l" rtl="0">
              <a:lnSpc>
                <a:spcPct val="115000"/>
              </a:lnSpc>
              <a:spcBef>
                <a:spcPts val="0"/>
              </a:spcBef>
              <a:spcAft>
                <a:spcPts val="0"/>
              </a:spcAft>
              <a:buSzPts val="1800"/>
              <a:buFont typeface="Lato"/>
              <a:buChar char="•"/>
            </a:pPr>
            <a:r>
              <a:rPr lang="en-US"/>
              <a:t>Sample Ballot</a:t>
            </a:r>
            <a:endParaRPr/>
          </a:p>
          <a:p>
            <a:pPr marL="0" lvl="0" indent="0" algn="l" rtl="0">
              <a:spcBef>
                <a:spcPts val="1000"/>
              </a:spcBef>
              <a:spcAft>
                <a:spcPts val="0"/>
              </a:spcAft>
              <a:buNone/>
            </a:pPr>
            <a:endParaRPr/>
          </a:p>
        </p:txBody>
      </p:sp>
      <p:pic>
        <p:nvPicPr>
          <p:cNvPr id="156" name="Google Shape;156;g8685d4f358_0_0"/>
          <p:cNvPicPr preferRelativeResize="0"/>
          <p:nvPr/>
        </p:nvPicPr>
        <p:blipFill>
          <a:blip r:embed="rId3">
            <a:alphaModFix/>
          </a:blip>
          <a:stretch>
            <a:fillRect/>
          </a:stretch>
        </p:blipFill>
        <p:spPr>
          <a:xfrm>
            <a:off x="7646550" y="2490550"/>
            <a:ext cx="2934300" cy="2579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8685d4f358_0_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5600" b="1"/>
              <a:t>How to Register - </a:t>
            </a:r>
            <a:r>
              <a:rPr lang="en-US" sz="7200" b="1"/>
              <a:t>Online </a:t>
            </a:r>
            <a:endParaRPr sz="7200" b="1" i="0" u="none" strike="noStrike" cap="none">
              <a:solidFill>
                <a:schemeClr val="dk1"/>
              </a:solidFill>
            </a:endParaRPr>
          </a:p>
        </p:txBody>
      </p:sp>
      <p:sp>
        <p:nvSpPr>
          <p:cNvPr id="163" name="Google Shape;163;g8685d4f358_0_7"/>
          <p:cNvSpPr txBox="1">
            <a:spLocks noGrp="1"/>
          </p:cNvSpPr>
          <p:nvPr>
            <p:ph type="body" idx="1"/>
          </p:nvPr>
        </p:nvSpPr>
        <p:spPr>
          <a:xfrm>
            <a:off x="997700" y="1690825"/>
            <a:ext cx="7270200" cy="4351500"/>
          </a:xfrm>
          <a:prstGeom prst="rect">
            <a:avLst/>
          </a:prstGeom>
          <a:noFill/>
          <a:ln>
            <a:noFill/>
          </a:ln>
        </p:spPr>
        <p:txBody>
          <a:bodyPr spcFirstLastPara="1" wrap="square" lIns="91425" tIns="45700" rIns="91425" bIns="45700" anchor="t" anchorCtr="0">
            <a:noAutofit/>
          </a:bodyPr>
          <a:lstStyle/>
          <a:p>
            <a:pPr marL="457200" lvl="0" indent="-419100" algn="l" rtl="0">
              <a:lnSpc>
                <a:spcPct val="115000"/>
              </a:lnSpc>
              <a:spcBef>
                <a:spcPts val="0"/>
              </a:spcBef>
              <a:spcAft>
                <a:spcPts val="0"/>
              </a:spcAft>
              <a:buSzPts val="3000"/>
              <a:buFont typeface="Calibri"/>
              <a:buChar char="•"/>
            </a:pPr>
            <a:r>
              <a:rPr lang="en-US" sz="3000"/>
              <a:t>Must have a valid unexpired Wisconsin driver license or Wisconsin DOT-issued ID card</a:t>
            </a:r>
            <a:endParaRPr sz="3000"/>
          </a:p>
          <a:p>
            <a:pPr marL="457200" marR="0" lvl="0" indent="-419100" algn="l" rtl="0">
              <a:lnSpc>
                <a:spcPct val="90000"/>
              </a:lnSpc>
              <a:spcBef>
                <a:spcPts val="0"/>
              </a:spcBef>
              <a:spcAft>
                <a:spcPts val="0"/>
              </a:spcAft>
              <a:buSzPts val="3000"/>
              <a:buFont typeface="Calibri"/>
              <a:buChar char="•"/>
            </a:pPr>
            <a:r>
              <a:rPr lang="en-US" sz="3000"/>
              <a:t>Name, DOB &amp; address used for registration must match the name, DOB and address at DMV </a:t>
            </a:r>
            <a:endParaRPr sz="3000"/>
          </a:p>
          <a:p>
            <a:pPr marL="457200" marR="0" lvl="0" indent="-419100" algn="l" rtl="0">
              <a:lnSpc>
                <a:spcPct val="90000"/>
              </a:lnSpc>
              <a:spcBef>
                <a:spcPts val="0"/>
              </a:spcBef>
              <a:spcAft>
                <a:spcPts val="0"/>
              </a:spcAft>
              <a:buSzPts val="3000"/>
              <a:buChar char="•"/>
            </a:pPr>
            <a:r>
              <a:rPr lang="en-US" sz="3000"/>
              <a:t>Must be 18 years of age </a:t>
            </a:r>
            <a:endParaRPr sz="3000"/>
          </a:p>
          <a:p>
            <a:pPr marL="457200" marR="0" lvl="0" indent="-419100" algn="l" rtl="0">
              <a:lnSpc>
                <a:spcPct val="90000"/>
              </a:lnSpc>
              <a:spcBef>
                <a:spcPts val="0"/>
              </a:spcBef>
              <a:spcAft>
                <a:spcPts val="0"/>
              </a:spcAft>
              <a:buSzPts val="3000"/>
              <a:buChar char="•"/>
            </a:pPr>
            <a:r>
              <a:rPr lang="en-US" sz="3000"/>
              <a:t>Available to the voter up to 20 days before an election</a:t>
            </a:r>
            <a:endParaRPr sz="3000"/>
          </a:p>
          <a:p>
            <a:pPr marL="0" marR="0" lvl="0" indent="0" algn="l" rtl="0">
              <a:lnSpc>
                <a:spcPct val="90000"/>
              </a:lnSpc>
              <a:spcBef>
                <a:spcPts val="0"/>
              </a:spcBef>
              <a:spcAft>
                <a:spcPts val="0"/>
              </a:spcAft>
              <a:buNone/>
            </a:pPr>
            <a:endParaRPr sz="3600"/>
          </a:p>
        </p:txBody>
      </p:sp>
      <p:pic>
        <p:nvPicPr>
          <p:cNvPr id="164" name="Google Shape;164;g8685d4f358_0_7"/>
          <p:cNvPicPr preferRelativeResize="0"/>
          <p:nvPr/>
        </p:nvPicPr>
        <p:blipFill>
          <a:blip r:embed="rId3">
            <a:alphaModFix/>
          </a:blip>
          <a:stretch>
            <a:fillRect/>
          </a:stretch>
        </p:blipFill>
        <p:spPr>
          <a:xfrm>
            <a:off x="8335750" y="2231877"/>
            <a:ext cx="3567450" cy="2968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8685d4f358_0_391"/>
          <p:cNvSpPr txBox="1">
            <a:spLocks noGrp="1"/>
          </p:cNvSpPr>
          <p:nvPr>
            <p:ph type="title"/>
          </p:nvPr>
        </p:nvSpPr>
        <p:spPr>
          <a:xfrm>
            <a:off x="838200" y="4243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5600" b="1"/>
              <a:t>DMV Website</a:t>
            </a:r>
            <a:endParaRPr sz="5600" b="1"/>
          </a:p>
        </p:txBody>
      </p:sp>
      <p:pic>
        <p:nvPicPr>
          <p:cNvPr id="171" name="Google Shape;171;g8685d4f358_0_391"/>
          <p:cNvPicPr preferRelativeResize="0"/>
          <p:nvPr/>
        </p:nvPicPr>
        <p:blipFill rotWithShape="1">
          <a:blip r:embed="rId3">
            <a:alphaModFix/>
          </a:blip>
          <a:srcRect t="15555" r="1370" b="-6414"/>
          <a:stretch/>
        </p:blipFill>
        <p:spPr>
          <a:xfrm>
            <a:off x="2616825" y="1745801"/>
            <a:ext cx="7345102" cy="3622200"/>
          </a:xfrm>
          <a:prstGeom prst="rect">
            <a:avLst/>
          </a:prstGeom>
          <a:noFill/>
          <a:ln>
            <a:noFill/>
          </a:ln>
        </p:spPr>
      </p:pic>
      <p:sp>
        <p:nvSpPr>
          <p:cNvPr id="172" name="Google Shape;172;g8685d4f358_0_391"/>
          <p:cNvSpPr txBox="1">
            <a:spLocks noGrp="1"/>
          </p:cNvSpPr>
          <p:nvPr>
            <p:ph type="title"/>
          </p:nvPr>
        </p:nvSpPr>
        <p:spPr>
          <a:xfrm>
            <a:off x="355225" y="5496225"/>
            <a:ext cx="5417400" cy="915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100" b="1" u="sng">
                <a:solidFill>
                  <a:schemeClr val="hlink"/>
                </a:solidFill>
                <a:hlinkClick r:id="rId4"/>
              </a:rPr>
              <a:t>DMV change of address</a:t>
            </a:r>
            <a:endParaRPr sz="380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g8685d4f358_0_14"/>
          <p:cNvPicPr preferRelativeResize="0"/>
          <p:nvPr/>
        </p:nvPicPr>
        <p:blipFill rotWithShape="1">
          <a:blip r:embed="rId3">
            <a:alphaModFix/>
          </a:blip>
          <a:srcRect b="18086"/>
          <a:stretch/>
        </p:blipFill>
        <p:spPr>
          <a:xfrm>
            <a:off x="1809750" y="287500"/>
            <a:ext cx="8286749" cy="5105774"/>
          </a:xfrm>
          <a:prstGeom prst="rect">
            <a:avLst/>
          </a:prstGeom>
          <a:noFill/>
          <a:ln>
            <a:noFill/>
          </a:ln>
        </p:spPr>
      </p:pic>
      <p:sp>
        <p:nvSpPr>
          <p:cNvPr id="179" name="Google Shape;179;g8685d4f358_0_14"/>
          <p:cNvSpPr/>
          <p:nvPr/>
        </p:nvSpPr>
        <p:spPr>
          <a:xfrm>
            <a:off x="6903350" y="936575"/>
            <a:ext cx="241800" cy="3474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g8685d4f358_0_103"/>
          <p:cNvPicPr preferRelativeResize="0"/>
          <p:nvPr/>
        </p:nvPicPr>
        <p:blipFill rotWithShape="1">
          <a:blip r:embed="rId3">
            <a:alphaModFix/>
          </a:blip>
          <a:srcRect b="15697"/>
          <a:stretch/>
        </p:blipFill>
        <p:spPr>
          <a:xfrm>
            <a:off x="3476623" y="437873"/>
            <a:ext cx="6960351" cy="4796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g8685d4f358_0_108"/>
          <p:cNvPicPr preferRelativeResize="0"/>
          <p:nvPr/>
        </p:nvPicPr>
        <p:blipFill>
          <a:blip r:embed="rId3">
            <a:alphaModFix/>
          </a:blip>
          <a:stretch>
            <a:fillRect/>
          </a:stretch>
        </p:blipFill>
        <p:spPr>
          <a:xfrm>
            <a:off x="2407650" y="297925"/>
            <a:ext cx="7362401" cy="5147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g8685d4f358_0_113"/>
          <p:cNvPicPr preferRelativeResize="0"/>
          <p:nvPr/>
        </p:nvPicPr>
        <p:blipFill>
          <a:blip r:embed="rId3">
            <a:alphaModFix/>
          </a:blip>
          <a:stretch>
            <a:fillRect/>
          </a:stretch>
        </p:blipFill>
        <p:spPr>
          <a:xfrm>
            <a:off x="2603502" y="646372"/>
            <a:ext cx="7703350" cy="47165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9472afaf50_0_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
        <p:nvSpPr>
          <p:cNvPr id="203" name="Google Shape;203;g9472afaf50_0_2"/>
          <p:cNvSpPr txBox="1">
            <a:spLocks noGrp="1"/>
          </p:cNvSpPr>
          <p:nvPr>
            <p:ph type="body" idx="1"/>
          </p:nvPr>
        </p:nvSpPr>
        <p:spPr>
          <a:xfrm>
            <a:off x="974175" y="1690825"/>
            <a:ext cx="10515600" cy="4351200"/>
          </a:xfrm>
          <a:prstGeom prst="rect">
            <a:avLst/>
          </a:prstGeom>
        </p:spPr>
        <p:txBody>
          <a:bodyPr spcFirstLastPara="1" wrap="square" lIns="91425" tIns="45700" rIns="91425" bIns="45700" anchor="t" anchorCtr="0">
            <a:noAutofit/>
          </a:bodyPr>
          <a:lstStyle/>
          <a:p>
            <a:pPr marL="5143500" lvl="8" indent="-476250" algn="l" rtl="0">
              <a:lnSpc>
                <a:spcPct val="115000"/>
              </a:lnSpc>
              <a:spcBef>
                <a:spcPts val="700"/>
              </a:spcBef>
              <a:spcAft>
                <a:spcPts val="0"/>
              </a:spcAft>
              <a:buSzPts val="3900"/>
              <a:buFont typeface="Lato"/>
              <a:buChar char="•"/>
            </a:pPr>
            <a:r>
              <a:rPr lang="en-US" sz="3900"/>
              <a:t>Answers eligibility questions</a:t>
            </a:r>
            <a:endParaRPr sz="3900"/>
          </a:p>
          <a:p>
            <a:pPr marL="5143500" lvl="8" indent="-476250" algn="l" rtl="0">
              <a:lnSpc>
                <a:spcPct val="115000"/>
              </a:lnSpc>
              <a:spcBef>
                <a:spcPts val="0"/>
              </a:spcBef>
              <a:spcAft>
                <a:spcPts val="0"/>
              </a:spcAft>
              <a:buSzPts val="3900"/>
              <a:buFont typeface="Lato"/>
              <a:buChar char="•"/>
            </a:pPr>
            <a:r>
              <a:rPr lang="en-US" sz="3900"/>
              <a:t>Verifies information is true and correct</a:t>
            </a:r>
            <a:endParaRPr sz="3900"/>
          </a:p>
          <a:p>
            <a:pPr marL="0" lvl="0" indent="0" algn="l" rtl="0">
              <a:spcBef>
                <a:spcPts val="1000"/>
              </a:spcBef>
              <a:spcAft>
                <a:spcPts val="0"/>
              </a:spcAft>
              <a:buNone/>
            </a:pPr>
            <a:r>
              <a:rPr lang="en-US"/>
              <a:t>   						</a:t>
            </a:r>
            <a:endParaRPr/>
          </a:p>
        </p:txBody>
      </p:sp>
      <p:pic>
        <p:nvPicPr>
          <p:cNvPr id="204" name="Google Shape;204;g9472afaf50_0_2"/>
          <p:cNvPicPr preferRelativeResize="0"/>
          <p:nvPr/>
        </p:nvPicPr>
        <p:blipFill>
          <a:blip r:embed="rId3">
            <a:alphaModFix/>
          </a:blip>
          <a:stretch>
            <a:fillRect/>
          </a:stretch>
        </p:blipFill>
        <p:spPr>
          <a:xfrm>
            <a:off x="1491175" y="304800"/>
            <a:ext cx="4013309" cy="6553201"/>
          </a:xfrm>
          <a:prstGeom prst="rect">
            <a:avLst/>
          </a:prstGeom>
          <a:noFill/>
          <a:ln>
            <a:noFill/>
          </a:ln>
        </p:spPr>
      </p:pic>
      <p:sp>
        <p:nvSpPr>
          <p:cNvPr id="205" name="Google Shape;205;g9472afaf50_0_2"/>
          <p:cNvSpPr/>
          <p:nvPr/>
        </p:nvSpPr>
        <p:spPr>
          <a:xfrm>
            <a:off x="438050" y="6102725"/>
            <a:ext cx="792900" cy="3324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866ccdbeaa_1_0"/>
          <p:cNvSpPr txBox="1">
            <a:spLocks noGrp="1"/>
          </p:cNvSpPr>
          <p:nvPr>
            <p:ph type="ctrTitle"/>
          </p:nvPr>
        </p:nvSpPr>
        <p:spPr>
          <a:xfrm>
            <a:off x="1524000" y="1122363"/>
            <a:ext cx="9144000" cy="238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6000"/>
              <a:buFont typeface="Lato"/>
              <a:buNone/>
            </a:pPr>
            <a:r>
              <a:rPr lang="en-US"/>
              <a:t>Marian Matthews</a:t>
            </a:r>
            <a:endParaRPr/>
          </a:p>
          <a:p>
            <a:pPr marL="0" lvl="0" indent="0" algn="ctr" rtl="0">
              <a:spcBef>
                <a:spcPts val="0"/>
              </a:spcBef>
              <a:spcAft>
                <a:spcPts val="0"/>
              </a:spcAft>
              <a:buNone/>
            </a:pPr>
            <a:endParaRPr/>
          </a:p>
        </p:txBody>
      </p:sp>
      <p:sp>
        <p:nvSpPr>
          <p:cNvPr id="86" name="Google Shape;86;g866ccdbeaa_1_0"/>
          <p:cNvSpPr txBox="1">
            <a:spLocks noGrp="1"/>
          </p:cNvSpPr>
          <p:nvPr>
            <p:ph type="subTitle" idx="1"/>
          </p:nvPr>
        </p:nvSpPr>
        <p:spPr>
          <a:xfrm>
            <a:off x="1524000" y="2470238"/>
            <a:ext cx="9144000" cy="1655700"/>
          </a:xfrm>
          <a:prstGeom prst="rect">
            <a:avLst/>
          </a:prstGeom>
        </p:spPr>
        <p:txBody>
          <a:bodyPr spcFirstLastPara="1" wrap="square" lIns="91425" tIns="45700" rIns="91425" bIns="45700" anchor="t" anchorCtr="0">
            <a:noAutofit/>
          </a:bodyPr>
          <a:lstStyle/>
          <a:p>
            <a:pPr marL="914400" lvl="0" indent="-546100" algn="l" rtl="0">
              <a:lnSpc>
                <a:spcPct val="80000"/>
              </a:lnSpc>
              <a:spcBef>
                <a:spcPts val="0"/>
              </a:spcBef>
              <a:spcAft>
                <a:spcPts val="0"/>
              </a:spcAft>
              <a:buSzPts val="3200"/>
              <a:buChar char="•"/>
            </a:pPr>
            <a:r>
              <a:rPr lang="en-US"/>
              <a:t>Retired from the Madison Metropolitan School District</a:t>
            </a:r>
            <a:endParaRPr/>
          </a:p>
          <a:p>
            <a:pPr marL="914400" lvl="0" indent="-488950" algn="l" rtl="0">
              <a:lnSpc>
                <a:spcPct val="80000"/>
              </a:lnSpc>
              <a:spcBef>
                <a:spcPts val="1000"/>
              </a:spcBef>
              <a:spcAft>
                <a:spcPts val="0"/>
              </a:spcAft>
              <a:buSzPts val="3200"/>
              <a:buChar char="•"/>
            </a:pPr>
            <a:r>
              <a:rPr lang="en-US"/>
              <a:t>Active with LWV since 2015. </a:t>
            </a:r>
            <a:endParaRPr/>
          </a:p>
          <a:p>
            <a:pPr marL="914400" lvl="0" indent="-488950" algn="l" rtl="0">
              <a:lnSpc>
                <a:spcPct val="80000"/>
              </a:lnSpc>
              <a:spcBef>
                <a:spcPts val="1000"/>
              </a:spcBef>
              <a:spcAft>
                <a:spcPts val="0"/>
              </a:spcAft>
              <a:buSzPts val="3200"/>
              <a:buChar char="•"/>
            </a:pPr>
            <a:r>
              <a:rPr lang="en-US"/>
              <a:t>Voter Service Committee Co-Chair </a:t>
            </a:r>
            <a:endParaRPr/>
          </a:p>
          <a:p>
            <a:pPr marL="914400" lvl="0" indent="-488950" algn="l" rtl="0">
              <a:lnSpc>
                <a:spcPct val="80000"/>
              </a:lnSpc>
              <a:spcBef>
                <a:spcPts val="1000"/>
              </a:spcBef>
              <a:spcAft>
                <a:spcPts val="0"/>
              </a:spcAft>
              <a:buSzPts val="3200"/>
              <a:buChar char="•"/>
            </a:pPr>
            <a:r>
              <a:rPr lang="en-US"/>
              <a:t>Dane County Voter ID Coalition - Steering Committee </a:t>
            </a:r>
            <a:endParaRPr/>
          </a:p>
          <a:p>
            <a:pPr marL="0" lvl="0" indent="0" algn="ctr" rtl="0">
              <a:spcBef>
                <a:spcPts val="100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g8685d4f358_0_397"/>
          <p:cNvPicPr preferRelativeResize="0"/>
          <p:nvPr/>
        </p:nvPicPr>
        <p:blipFill>
          <a:blip r:embed="rId3">
            <a:alphaModFix/>
          </a:blip>
          <a:stretch>
            <a:fillRect/>
          </a:stretch>
        </p:blipFill>
        <p:spPr>
          <a:xfrm>
            <a:off x="2526875" y="388125"/>
            <a:ext cx="7569625" cy="5046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92b67f92af_1_3"/>
          <p:cNvSpPr txBox="1">
            <a:spLocks noGrp="1"/>
          </p:cNvSpPr>
          <p:nvPr>
            <p:ph type="ctrTitle"/>
          </p:nvPr>
        </p:nvSpPr>
        <p:spPr>
          <a:xfrm>
            <a:off x="1392425" y="276825"/>
            <a:ext cx="9144000" cy="2402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6000"/>
              <a:buFont typeface="Lato"/>
              <a:buNone/>
            </a:pPr>
            <a:endParaRPr/>
          </a:p>
        </p:txBody>
      </p:sp>
      <p:sp>
        <p:nvSpPr>
          <p:cNvPr id="217" name="Google Shape;217;g92b67f92af_1_3"/>
          <p:cNvSpPr txBox="1">
            <a:spLocks noGrp="1"/>
          </p:cNvSpPr>
          <p:nvPr>
            <p:ph type="subTitle" idx="1"/>
          </p:nvPr>
        </p:nvSpPr>
        <p:spPr>
          <a:xfrm>
            <a:off x="1748250" y="2734975"/>
            <a:ext cx="9031800" cy="3592500"/>
          </a:xfrm>
          <a:prstGeom prst="rect">
            <a:avLst/>
          </a:prstGeom>
          <a:noFill/>
          <a:ln>
            <a:noFill/>
          </a:ln>
        </p:spPr>
        <p:txBody>
          <a:bodyPr spcFirstLastPara="1" wrap="square" lIns="91425" tIns="45700" rIns="91425" bIns="45700" anchor="t" anchorCtr="0">
            <a:noAutofit/>
          </a:bodyPr>
          <a:lstStyle/>
          <a:p>
            <a:pPr marL="457200" lvl="0" indent="0" algn="ctr" rtl="0">
              <a:lnSpc>
                <a:spcPct val="80000"/>
              </a:lnSpc>
              <a:spcBef>
                <a:spcPts val="1000"/>
              </a:spcBef>
              <a:spcAft>
                <a:spcPts val="0"/>
              </a:spcAft>
              <a:buNone/>
            </a:pPr>
            <a:endParaRPr sz="4000"/>
          </a:p>
          <a:p>
            <a:pPr marL="457200" lvl="0" indent="0" algn="ctr" rtl="0">
              <a:lnSpc>
                <a:spcPct val="80000"/>
              </a:lnSpc>
              <a:spcBef>
                <a:spcPts val="1000"/>
              </a:spcBef>
              <a:spcAft>
                <a:spcPts val="0"/>
              </a:spcAft>
              <a:buNone/>
            </a:pPr>
            <a:r>
              <a:rPr lang="en-US" sz="7800"/>
              <a:t>QUESTIONS?</a:t>
            </a:r>
            <a:endParaRPr sz="7800"/>
          </a:p>
        </p:txBody>
      </p:sp>
      <p:pic>
        <p:nvPicPr>
          <p:cNvPr id="218" name="Google Shape;218;g92b67f92af_1_3"/>
          <p:cNvPicPr preferRelativeResize="0"/>
          <p:nvPr/>
        </p:nvPicPr>
        <p:blipFill>
          <a:blip r:embed="rId3">
            <a:alphaModFix/>
          </a:blip>
          <a:stretch>
            <a:fillRect/>
          </a:stretch>
        </p:blipFill>
        <p:spPr>
          <a:xfrm>
            <a:off x="8206026" y="495975"/>
            <a:ext cx="1523600" cy="1607475"/>
          </a:xfrm>
          <a:prstGeom prst="rect">
            <a:avLst/>
          </a:prstGeom>
          <a:noFill/>
          <a:ln>
            <a:noFill/>
          </a:ln>
        </p:spPr>
      </p:pic>
      <p:pic>
        <p:nvPicPr>
          <p:cNvPr id="219" name="Google Shape;219;g92b67f92af_1_3"/>
          <p:cNvPicPr preferRelativeResize="0"/>
          <p:nvPr/>
        </p:nvPicPr>
        <p:blipFill rotWithShape="1">
          <a:blip r:embed="rId4">
            <a:alphaModFix/>
          </a:blip>
          <a:srcRect t="2104"/>
          <a:stretch/>
        </p:blipFill>
        <p:spPr>
          <a:xfrm>
            <a:off x="3104150" y="172775"/>
            <a:ext cx="4874526" cy="31292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8685d4f358_0_48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5600" b="1"/>
              <a:t>How to Register - </a:t>
            </a:r>
            <a:r>
              <a:rPr lang="en-US" sz="7200" b="1"/>
              <a:t>Form</a:t>
            </a:r>
            <a:endParaRPr/>
          </a:p>
          <a:p>
            <a:pPr marL="0" lvl="0" indent="0" algn="ctr" rtl="0">
              <a:spcBef>
                <a:spcPts val="0"/>
              </a:spcBef>
              <a:spcAft>
                <a:spcPts val="0"/>
              </a:spcAft>
              <a:buNone/>
            </a:pPr>
            <a:endParaRPr/>
          </a:p>
        </p:txBody>
      </p:sp>
      <p:sp>
        <p:nvSpPr>
          <p:cNvPr id="226" name="Google Shape;226;g8685d4f358_0_486"/>
          <p:cNvSpPr txBox="1">
            <a:spLocks noGrp="1"/>
          </p:cNvSpPr>
          <p:nvPr>
            <p:ph type="body" idx="1"/>
          </p:nvPr>
        </p:nvSpPr>
        <p:spPr>
          <a:xfrm>
            <a:off x="505875" y="1455875"/>
            <a:ext cx="4337100" cy="4351200"/>
          </a:xfrm>
          <a:prstGeom prst="rect">
            <a:avLst/>
          </a:prstGeom>
        </p:spPr>
        <p:txBody>
          <a:bodyPr spcFirstLastPara="1" wrap="square" lIns="114300" tIns="91425" rIns="91425" bIns="91425" anchor="t" anchorCtr="0">
            <a:noAutofit/>
          </a:bodyPr>
          <a:lstStyle/>
          <a:p>
            <a:pPr marL="457200" lvl="0" indent="-450850" algn="l" rtl="0">
              <a:spcBef>
                <a:spcPts val="1000"/>
              </a:spcBef>
              <a:spcAft>
                <a:spcPts val="0"/>
              </a:spcAft>
              <a:buSzPts val="3500"/>
              <a:buChar char="•"/>
            </a:pPr>
            <a:r>
              <a:rPr lang="en-US" sz="3500"/>
              <a:t>Voter’s signature</a:t>
            </a:r>
            <a:endParaRPr sz="3500"/>
          </a:p>
          <a:p>
            <a:pPr marL="457200" lvl="0" indent="-450850" algn="l" rtl="0">
              <a:spcBef>
                <a:spcPts val="0"/>
              </a:spcBef>
              <a:spcAft>
                <a:spcPts val="0"/>
              </a:spcAft>
              <a:buSzPts val="3500"/>
              <a:buChar char="•"/>
            </a:pPr>
            <a:r>
              <a:rPr lang="en-US" sz="3500"/>
              <a:t>Proof of Residence</a:t>
            </a:r>
            <a:endParaRPr sz="3500"/>
          </a:p>
          <a:p>
            <a:pPr marL="457200" lvl="0" indent="-450850" algn="l" rtl="0">
              <a:spcBef>
                <a:spcPts val="0"/>
              </a:spcBef>
              <a:spcAft>
                <a:spcPts val="0"/>
              </a:spcAft>
              <a:buSzPts val="3500"/>
              <a:buChar char="•"/>
            </a:pPr>
            <a:r>
              <a:rPr lang="en-US" sz="3500"/>
              <a:t>Deliver or mail to the clerk</a:t>
            </a:r>
            <a:endParaRPr sz="3500"/>
          </a:p>
          <a:p>
            <a:pPr marL="457200" lvl="0" indent="0" algn="l" rtl="0">
              <a:spcBef>
                <a:spcPts val="1000"/>
              </a:spcBef>
              <a:spcAft>
                <a:spcPts val="0"/>
              </a:spcAft>
              <a:buNone/>
            </a:pPr>
            <a:endParaRPr sz="3000"/>
          </a:p>
          <a:p>
            <a:pPr marL="0" lvl="0" indent="0" algn="l" rtl="0">
              <a:spcBef>
                <a:spcPts val="1000"/>
              </a:spcBef>
              <a:spcAft>
                <a:spcPts val="0"/>
              </a:spcAft>
              <a:buNone/>
            </a:pPr>
            <a:r>
              <a:rPr lang="en-US" sz="2850" b="1" u="sng">
                <a:solidFill>
                  <a:schemeClr val="hlink"/>
                </a:solidFill>
                <a:highlight>
                  <a:srgbClr val="FFFFFF"/>
                </a:highlight>
                <a:hlinkClick r:id="rId3"/>
              </a:rPr>
              <a:t>Voter Registration Form</a:t>
            </a:r>
            <a:endParaRPr sz="4900"/>
          </a:p>
        </p:txBody>
      </p:sp>
      <p:pic>
        <p:nvPicPr>
          <p:cNvPr id="227" name="Google Shape;227;g8685d4f358_0_486"/>
          <p:cNvPicPr preferRelativeResize="0"/>
          <p:nvPr/>
        </p:nvPicPr>
        <p:blipFill>
          <a:blip r:embed="rId4">
            <a:alphaModFix/>
          </a:blip>
          <a:stretch>
            <a:fillRect/>
          </a:stretch>
        </p:blipFill>
        <p:spPr>
          <a:xfrm>
            <a:off x="5412125" y="1291723"/>
            <a:ext cx="3895776" cy="4274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8685d4f358_0_60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5600" b="1"/>
              <a:t>Proof of Residence </a:t>
            </a:r>
            <a:endParaRPr sz="5600" b="1"/>
          </a:p>
        </p:txBody>
      </p:sp>
      <p:sp>
        <p:nvSpPr>
          <p:cNvPr id="234" name="Google Shape;234;g8685d4f358_0_608"/>
          <p:cNvSpPr txBox="1">
            <a:spLocks noGrp="1"/>
          </p:cNvSpPr>
          <p:nvPr>
            <p:ph type="body" idx="1"/>
          </p:nvPr>
        </p:nvSpPr>
        <p:spPr>
          <a:xfrm>
            <a:off x="838200" y="1910300"/>
            <a:ext cx="6673500" cy="4351200"/>
          </a:xfrm>
          <a:prstGeom prst="rect">
            <a:avLst/>
          </a:prstGeom>
        </p:spPr>
        <p:txBody>
          <a:bodyPr spcFirstLastPara="1" wrap="square" lIns="91425" tIns="45700" rIns="91425" bIns="45700" anchor="t" anchorCtr="0">
            <a:noAutofit/>
          </a:bodyPr>
          <a:lstStyle/>
          <a:p>
            <a:pPr marL="457200" lvl="0" indent="-463550" algn="l" rtl="0">
              <a:spcBef>
                <a:spcPts val="1000"/>
              </a:spcBef>
              <a:spcAft>
                <a:spcPts val="0"/>
              </a:spcAft>
              <a:buSzPts val="3700"/>
              <a:buChar char="•"/>
            </a:pPr>
            <a:r>
              <a:rPr lang="en-US" sz="3700"/>
              <a:t>Must submit with form registration </a:t>
            </a:r>
            <a:endParaRPr sz="3700"/>
          </a:p>
          <a:p>
            <a:pPr marL="457200" lvl="0" indent="-463550" algn="l" rtl="0">
              <a:spcBef>
                <a:spcPts val="0"/>
              </a:spcBef>
              <a:spcAft>
                <a:spcPts val="0"/>
              </a:spcAft>
              <a:buSzPts val="3700"/>
              <a:buChar char="•"/>
            </a:pPr>
            <a:r>
              <a:rPr lang="en-US" sz="3700"/>
              <a:t>Single document that shows</a:t>
            </a:r>
            <a:endParaRPr sz="3700"/>
          </a:p>
          <a:p>
            <a:pPr marL="914400" lvl="1" indent="-438150" algn="l" rtl="0">
              <a:spcBef>
                <a:spcPts val="0"/>
              </a:spcBef>
              <a:spcAft>
                <a:spcPts val="0"/>
              </a:spcAft>
              <a:buSzPts val="3300"/>
              <a:buChar char="•"/>
            </a:pPr>
            <a:r>
              <a:rPr lang="en-US" sz="3300"/>
              <a:t>voter’s current name,</a:t>
            </a:r>
            <a:endParaRPr sz="3300"/>
          </a:p>
          <a:p>
            <a:pPr marL="914400" lvl="1" indent="-438150" algn="l" rtl="0">
              <a:spcBef>
                <a:spcPts val="0"/>
              </a:spcBef>
              <a:spcAft>
                <a:spcPts val="0"/>
              </a:spcAft>
              <a:buSzPts val="3300"/>
              <a:buChar char="•"/>
            </a:pPr>
            <a:r>
              <a:rPr lang="en-US" sz="3300"/>
              <a:t>voter’s current address, and</a:t>
            </a:r>
            <a:endParaRPr sz="3300"/>
          </a:p>
          <a:p>
            <a:pPr marL="914400" lvl="1" indent="-438150" algn="l" rtl="0">
              <a:spcBef>
                <a:spcPts val="0"/>
              </a:spcBef>
              <a:spcAft>
                <a:spcPts val="0"/>
              </a:spcAft>
              <a:buSzPts val="3300"/>
              <a:buChar char="•"/>
            </a:pPr>
            <a:r>
              <a:rPr lang="en-US" sz="3300"/>
              <a:t>document issuer</a:t>
            </a:r>
            <a:endParaRPr sz="3300"/>
          </a:p>
          <a:p>
            <a:pPr marL="457200" lvl="0" indent="-463550" algn="l" rtl="0">
              <a:spcBef>
                <a:spcPts val="0"/>
              </a:spcBef>
              <a:spcAft>
                <a:spcPts val="0"/>
              </a:spcAft>
              <a:buSzPts val="3700"/>
              <a:buChar char="•"/>
            </a:pPr>
            <a:r>
              <a:rPr lang="en-US" sz="3700"/>
              <a:t>Can be a paper or electronic document</a:t>
            </a:r>
            <a:endParaRPr sz="3700"/>
          </a:p>
          <a:p>
            <a:pPr marL="457200" lvl="0" indent="0" algn="l" rtl="0">
              <a:spcBef>
                <a:spcPts val="1000"/>
              </a:spcBef>
              <a:spcAft>
                <a:spcPts val="0"/>
              </a:spcAft>
              <a:buNone/>
            </a:pPr>
            <a:endParaRPr sz="4000">
              <a:solidFill>
                <a:srgbClr val="000000"/>
              </a:solidFill>
            </a:endParaRPr>
          </a:p>
        </p:txBody>
      </p:sp>
      <p:pic>
        <p:nvPicPr>
          <p:cNvPr id="235" name="Google Shape;235;g8685d4f358_0_608"/>
          <p:cNvPicPr preferRelativeResize="0"/>
          <p:nvPr/>
        </p:nvPicPr>
        <p:blipFill>
          <a:blip r:embed="rId3">
            <a:alphaModFix/>
          </a:blip>
          <a:stretch>
            <a:fillRect/>
          </a:stretch>
        </p:blipFill>
        <p:spPr>
          <a:xfrm>
            <a:off x="8153400" y="2034000"/>
            <a:ext cx="3200400" cy="34004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8685d4f358_0_59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
        <p:nvSpPr>
          <p:cNvPr id="241" name="Google Shape;241;g8685d4f358_0_597"/>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242" name="Google Shape;242;g8685d4f358_0_597"/>
          <p:cNvPicPr preferRelativeResize="0"/>
          <p:nvPr/>
        </p:nvPicPr>
        <p:blipFill>
          <a:blip r:embed="rId3">
            <a:alphaModFix/>
          </a:blip>
          <a:stretch>
            <a:fillRect/>
          </a:stretch>
        </p:blipFill>
        <p:spPr>
          <a:xfrm>
            <a:off x="1698625" y="444500"/>
            <a:ext cx="8651875" cy="52069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8685d4f358_0_590"/>
          <p:cNvSpPr txBox="1">
            <a:spLocks noGrp="1"/>
          </p:cNvSpPr>
          <p:nvPr>
            <p:ph type="ctrTitle"/>
          </p:nvPr>
        </p:nvSpPr>
        <p:spPr>
          <a:xfrm>
            <a:off x="1392425" y="276825"/>
            <a:ext cx="9144000" cy="2402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6000"/>
              <a:buFont typeface="Lato"/>
              <a:buNone/>
            </a:pPr>
            <a:endParaRPr/>
          </a:p>
        </p:txBody>
      </p:sp>
      <p:sp>
        <p:nvSpPr>
          <p:cNvPr id="248" name="Google Shape;248;g8685d4f358_0_590"/>
          <p:cNvSpPr txBox="1">
            <a:spLocks noGrp="1"/>
          </p:cNvSpPr>
          <p:nvPr>
            <p:ph type="subTitle" idx="1"/>
          </p:nvPr>
        </p:nvSpPr>
        <p:spPr>
          <a:xfrm>
            <a:off x="1748250" y="2734975"/>
            <a:ext cx="9031800" cy="3592500"/>
          </a:xfrm>
          <a:prstGeom prst="rect">
            <a:avLst/>
          </a:prstGeom>
          <a:noFill/>
          <a:ln>
            <a:noFill/>
          </a:ln>
        </p:spPr>
        <p:txBody>
          <a:bodyPr spcFirstLastPara="1" wrap="square" lIns="91425" tIns="45700" rIns="91425" bIns="45700" anchor="t" anchorCtr="0">
            <a:noAutofit/>
          </a:bodyPr>
          <a:lstStyle/>
          <a:p>
            <a:pPr marL="457200" lvl="0" indent="0" algn="ctr" rtl="0">
              <a:lnSpc>
                <a:spcPct val="80000"/>
              </a:lnSpc>
              <a:spcBef>
                <a:spcPts val="1000"/>
              </a:spcBef>
              <a:spcAft>
                <a:spcPts val="0"/>
              </a:spcAft>
              <a:buNone/>
            </a:pPr>
            <a:endParaRPr sz="4000"/>
          </a:p>
          <a:p>
            <a:pPr marL="457200" lvl="0" indent="0" algn="ctr" rtl="0">
              <a:lnSpc>
                <a:spcPct val="80000"/>
              </a:lnSpc>
              <a:spcBef>
                <a:spcPts val="1000"/>
              </a:spcBef>
              <a:spcAft>
                <a:spcPts val="0"/>
              </a:spcAft>
              <a:buNone/>
            </a:pPr>
            <a:r>
              <a:rPr lang="en-US" sz="7800"/>
              <a:t>QUESTIONS?</a:t>
            </a:r>
            <a:endParaRPr sz="7800"/>
          </a:p>
        </p:txBody>
      </p:sp>
      <p:pic>
        <p:nvPicPr>
          <p:cNvPr id="249" name="Google Shape;249;g8685d4f358_0_590"/>
          <p:cNvPicPr preferRelativeResize="0"/>
          <p:nvPr/>
        </p:nvPicPr>
        <p:blipFill>
          <a:blip r:embed="rId3">
            <a:alphaModFix/>
          </a:blip>
          <a:stretch>
            <a:fillRect/>
          </a:stretch>
        </p:blipFill>
        <p:spPr>
          <a:xfrm>
            <a:off x="8206026" y="495975"/>
            <a:ext cx="1523600" cy="1607475"/>
          </a:xfrm>
          <a:prstGeom prst="rect">
            <a:avLst/>
          </a:prstGeom>
          <a:noFill/>
          <a:ln>
            <a:noFill/>
          </a:ln>
        </p:spPr>
      </p:pic>
      <p:pic>
        <p:nvPicPr>
          <p:cNvPr id="250" name="Google Shape;250;g8685d4f358_0_590"/>
          <p:cNvPicPr preferRelativeResize="0"/>
          <p:nvPr/>
        </p:nvPicPr>
        <p:blipFill rotWithShape="1">
          <a:blip r:embed="rId4">
            <a:alphaModFix/>
          </a:blip>
          <a:srcRect t="2104"/>
          <a:stretch/>
        </p:blipFill>
        <p:spPr>
          <a:xfrm>
            <a:off x="3104150" y="172775"/>
            <a:ext cx="4874526" cy="312922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9472afaf50_0_11"/>
          <p:cNvSpPr txBox="1">
            <a:spLocks noGrp="1"/>
          </p:cNvSpPr>
          <p:nvPr>
            <p:ph type="ctrTitle"/>
          </p:nvPr>
        </p:nvSpPr>
        <p:spPr>
          <a:xfrm>
            <a:off x="1524000" y="192263"/>
            <a:ext cx="9144000" cy="238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How can you help?</a:t>
            </a:r>
            <a:endParaRPr/>
          </a:p>
        </p:txBody>
      </p:sp>
      <p:sp>
        <p:nvSpPr>
          <p:cNvPr id="256" name="Google Shape;256;g9472afaf50_0_11"/>
          <p:cNvSpPr txBox="1">
            <a:spLocks noGrp="1"/>
          </p:cNvSpPr>
          <p:nvPr>
            <p:ph type="subTitle" idx="1"/>
          </p:nvPr>
        </p:nvSpPr>
        <p:spPr>
          <a:xfrm>
            <a:off x="1736900" y="2111663"/>
            <a:ext cx="9144000" cy="16557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sz="3600"/>
              <a:t>Voter Registration</a:t>
            </a:r>
            <a:endParaRPr sz="3600"/>
          </a:p>
          <a:p>
            <a:pPr marL="0" lvl="0" indent="0" algn="ctr" rtl="0">
              <a:spcBef>
                <a:spcPts val="1000"/>
              </a:spcBef>
              <a:spcAft>
                <a:spcPts val="0"/>
              </a:spcAft>
              <a:buNone/>
            </a:pPr>
            <a:r>
              <a:rPr lang="en-US" sz="3600"/>
              <a:t>Voter ID</a:t>
            </a:r>
            <a:endParaRPr sz="3600"/>
          </a:p>
          <a:p>
            <a:pPr marL="0" lvl="0" indent="0" algn="ctr" rtl="0">
              <a:spcBef>
                <a:spcPts val="1000"/>
              </a:spcBef>
              <a:spcAft>
                <a:spcPts val="0"/>
              </a:spcAft>
              <a:buNone/>
            </a:pPr>
            <a:r>
              <a:rPr lang="en-US" sz="3600"/>
              <a:t>Absentee Voting</a:t>
            </a:r>
            <a:endParaRPr sz="3600"/>
          </a:p>
          <a:p>
            <a:pPr marL="0" lvl="0" indent="0" algn="ctr" rtl="0">
              <a:spcBef>
                <a:spcPts val="1000"/>
              </a:spcBef>
              <a:spcAft>
                <a:spcPts val="0"/>
              </a:spcAft>
              <a:buNone/>
            </a:pPr>
            <a:r>
              <a:rPr lang="en-US" sz="3600"/>
              <a:t>Be a poll worker</a:t>
            </a:r>
            <a:endParaRPr sz="3600"/>
          </a:p>
          <a:p>
            <a:pPr marL="0" lvl="0" indent="0" algn="ctr" rtl="0">
              <a:spcBef>
                <a:spcPts val="1000"/>
              </a:spcBef>
              <a:spcAft>
                <a:spcPts val="0"/>
              </a:spcAft>
              <a:buNone/>
            </a:pPr>
            <a:endParaRPr sz="3600"/>
          </a:p>
          <a:p>
            <a:pPr marL="0" lvl="0" indent="0" algn="ctr" rtl="0">
              <a:spcBef>
                <a:spcPts val="1000"/>
              </a:spcBef>
              <a:spcAft>
                <a:spcPts val="0"/>
              </a:spcAft>
              <a:buNone/>
            </a:pPr>
            <a:endParaRPr b="1"/>
          </a:p>
        </p:txBody>
      </p:sp>
      <p:sp>
        <p:nvSpPr>
          <p:cNvPr id="257" name="Google Shape;257;g9472afaf50_0_11"/>
          <p:cNvSpPr/>
          <p:nvPr/>
        </p:nvSpPr>
        <p:spPr>
          <a:xfrm>
            <a:off x="3836850" y="2945625"/>
            <a:ext cx="792900" cy="3324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8685d4f358_0_69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5600" b="1"/>
              <a:t>Acceptable Voter Photo ID</a:t>
            </a:r>
            <a:endParaRPr/>
          </a:p>
        </p:txBody>
      </p:sp>
      <p:sp>
        <p:nvSpPr>
          <p:cNvPr id="264" name="Google Shape;264;g8685d4f358_0_699"/>
          <p:cNvSpPr txBox="1">
            <a:spLocks noGrp="1"/>
          </p:cNvSpPr>
          <p:nvPr>
            <p:ph type="body" idx="1"/>
          </p:nvPr>
        </p:nvSpPr>
        <p:spPr>
          <a:xfrm>
            <a:off x="838200" y="1825625"/>
            <a:ext cx="6727200" cy="4351200"/>
          </a:xfrm>
          <a:prstGeom prst="rect">
            <a:avLst/>
          </a:prstGeom>
        </p:spPr>
        <p:txBody>
          <a:bodyPr spcFirstLastPara="1" wrap="square" lIns="91425" tIns="45700" rIns="91425" bIns="45700" anchor="t" anchorCtr="0">
            <a:noAutofit/>
          </a:bodyPr>
          <a:lstStyle/>
          <a:p>
            <a:pPr marL="457200" lvl="0" indent="-419100" algn="l" rtl="0">
              <a:spcBef>
                <a:spcPts val="1000"/>
              </a:spcBef>
              <a:spcAft>
                <a:spcPts val="0"/>
              </a:spcAft>
              <a:buSzPts val="3000"/>
              <a:buChar char="•"/>
            </a:pPr>
            <a:r>
              <a:rPr lang="en-US" sz="3000"/>
              <a:t>Voter must show acceptable ID to receive a ballot</a:t>
            </a:r>
            <a:endParaRPr sz="3000"/>
          </a:p>
          <a:p>
            <a:pPr marL="0" lvl="0" indent="0" algn="l" rtl="0">
              <a:spcBef>
                <a:spcPts val="1000"/>
              </a:spcBef>
              <a:spcAft>
                <a:spcPts val="0"/>
              </a:spcAft>
              <a:buClr>
                <a:schemeClr val="dk1"/>
              </a:buClr>
              <a:buSzPts val="1100"/>
              <a:buFont typeface="Arial"/>
              <a:buNone/>
            </a:pPr>
            <a:endParaRPr sz="3000"/>
          </a:p>
          <a:p>
            <a:pPr marL="457200" lvl="0" indent="-419100" algn="l" rtl="0">
              <a:spcBef>
                <a:spcPts val="1000"/>
              </a:spcBef>
              <a:spcAft>
                <a:spcPts val="0"/>
              </a:spcAft>
              <a:buSzPts val="3000"/>
              <a:buChar char="•"/>
            </a:pPr>
            <a:r>
              <a:rPr lang="en-US" sz="3000"/>
              <a:t>Address on ID does not matter for  purposes of proving identity</a:t>
            </a:r>
            <a:endParaRPr sz="3000"/>
          </a:p>
          <a:p>
            <a:pPr marL="0" lvl="0" indent="0" algn="l" rtl="0">
              <a:spcBef>
                <a:spcPts val="1000"/>
              </a:spcBef>
              <a:spcAft>
                <a:spcPts val="0"/>
              </a:spcAft>
              <a:buClr>
                <a:schemeClr val="dk1"/>
              </a:buClr>
              <a:buSzPts val="1100"/>
              <a:buFont typeface="Arial"/>
              <a:buNone/>
            </a:pPr>
            <a:endParaRPr sz="3000"/>
          </a:p>
          <a:p>
            <a:pPr marL="0" lvl="0" indent="0" algn="l" rtl="0">
              <a:spcBef>
                <a:spcPts val="1000"/>
              </a:spcBef>
              <a:spcAft>
                <a:spcPts val="0"/>
              </a:spcAft>
              <a:buNone/>
            </a:pPr>
            <a:endParaRPr/>
          </a:p>
        </p:txBody>
      </p:sp>
      <p:sp>
        <p:nvSpPr>
          <p:cNvPr id="265" name="Google Shape;265;g8685d4f358_0_699"/>
          <p:cNvSpPr txBox="1"/>
          <p:nvPr/>
        </p:nvSpPr>
        <p:spPr>
          <a:xfrm>
            <a:off x="9708025" y="5447175"/>
            <a:ext cx="7495800" cy="87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266" name="Google Shape;266;g8685d4f358_0_699"/>
          <p:cNvPicPr preferRelativeResize="0"/>
          <p:nvPr/>
        </p:nvPicPr>
        <p:blipFill>
          <a:blip r:embed="rId3">
            <a:alphaModFix/>
          </a:blip>
          <a:stretch>
            <a:fillRect/>
          </a:stretch>
        </p:blipFill>
        <p:spPr>
          <a:xfrm>
            <a:off x="7660969" y="1959600"/>
            <a:ext cx="3570424" cy="363610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9472afaf50_0_1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Acceptable Voter Photo ID</a:t>
            </a:r>
            <a:endParaRPr/>
          </a:p>
          <a:p>
            <a:pPr marL="0" lvl="0" indent="0" algn="ctr" rtl="0">
              <a:spcBef>
                <a:spcPts val="0"/>
              </a:spcBef>
              <a:spcAft>
                <a:spcPts val="0"/>
              </a:spcAft>
              <a:buNone/>
            </a:pPr>
            <a:r>
              <a:rPr lang="en-US" sz="3400"/>
              <a:t>unexpired or expired after 11/6/2018</a:t>
            </a:r>
            <a:endParaRPr sz="3400"/>
          </a:p>
        </p:txBody>
      </p:sp>
      <p:sp>
        <p:nvSpPr>
          <p:cNvPr id="272" name="Google Shape;272;g9472afaf50_0_16"/>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3300"/>
          </a:p>
          <a:p>
            <a:pPr marL="457200" lvl="0" indent="-438150" algn="l" rtl="0">
              <a:lnSpc>
                <a:spcPct val="115000"/>
              </a:lnSpc>
              <a:spcBef>
                <a:spcPts val="0"/>
              </a:spcBef>
              <a:spcAft>
                <a:spcPts val="0"/>
              </a:spcAft>
              <a:buClr>
                <a:schemeClr val="dk1"/>
              </a:buClr>
              <a:buSzPts val="3300"/>
              <a:buFont typeface="Lato"/>
              <a:buChar char="•"/>
            </a:pPr>
            <a:r>
              <a:rPr lang="en-US" sz="3300"/>
              <a:t>Wisconsin driver license</a:t>
            </a:r>
            <a:endParaRPr sz="3300"/>
          </a:p>
          <a:p>
            <a:pPr marL="457200" lvl="0" indent="-438150" algn="l" rtl="0">
              <a:lnSpc>
                <a:spcPct val="115000"/>
              </a:lnSpc>
              <a:spcBef>
                <a:spcPts val="0"/>
              </a:spcBef>
              <a:spcAft>
                <a:spcPts val="0"/>
              </a:spcAft>
              <a:buClr>
                <a:schemeClr val="dk1"/>
              </a:buClr>
              <a:buSzPts val="3300"/>
              <a:buFont typeface="Lato"/>
              <a:buChar char="•"/>
            </a:pPr>
            <a:r>
              <a:rPr lang="en-US" sz="3300"/>
              <a:t>Wisconsin DOT-issued ID</a:t>
            </a:r>
            <a:endParaRPr sz="3300"/>
          </a:p>
          <a:p>
            <a:pPr marL="457200" lvl="0" indent="-438150" algn="l" rtl="0">
              <a:lnSpc>
                <a:spcPct val="115000"/>
              </a:lnSpc>
              <a:spcBef>
                <a:spcPts val="0"/>
              </a:spcBef>
              <a:spcAft>
                <a:spcPts val="0"/>
              </a:spcAft>
              <a:buClr>
                <a:schemeClr val="dk1"/>
              </a:buClr>
              <a:buSzPts val="3300"/>
              <a:buFont typeface="Lato"/>
              <a:buChar char="•"/>
            </a:pPr>
            <a:r>
              <a:rPr lang="en-US" sz="3300"/>
              <a:t>U.S. passport</a:t>
            </a:r>
            <a:endParaRPr sz="3300"/>
          </a:p>
          <a:p>
            <a:pPr marL="457200" lvl="0" indent="-438150" algn="l" rtl="0">
              <a:lnSpc>
                <a:spcPct val="115000"/>
              </a:lnSpc>
              <a:spcBef>
                <a:spcPts val="0"/>
              </a:spcBef>
              <a:spcAft>
                <a:spcPts val="0"/>
              </a:spcAft>
              <a:buClr>
                <a:schemeClr val="dk1"/>
              </a:buClr>
              <a:buSzPts val="3300"/>
              <a:buFont typeface="Lato"/>
              <a:buChar char="•"/>
            </a:pPr>
            <a:r>
              <a:rPr lang="en-US" sz="3300"/>
              <a:t>Military ID card</a:t>
            </a:r>
            <a:endParaRPr sz="3300"/>
          </a:p>
          <a:p>
            <a:pPr marL="0" lvl="0" indent="0" algn="l" rtl="0">
              <a:spcBef>
                <a:spcPts val="1000"/>
              </a:spcBef>
              <a:spcAft>
                <a:spcPts val="0"/>
              </a:spcAft>
              <a:buNone/>
            </a:pPr>
            <a:endParaRPr sz="2800" b="1">
              <a:solidFill>
                <a:srgbClr val="000000"/>
              </a:solidFill>
              <a:latin typeface="Calibri"/>
              <a:ea typeface="Calibri"/>
              <a:cs typeface="Calibri"/>
              <a:sym typeface="Calibri"/>
            </a:endParaRPr>
          </a:p>
          <a:p>
            <a:pPr marL="0" lvl="0" indent="0" algn="l" rtl="0">
              <a:spcBef>
                <a:spcPts val="1000"/>
              </a:spcBef>
              <a:spcAft>
                <a:spcPts val="0"/>
              </a:spcAft>
              <a:buNone/>
            </a:pPr>
            <a:endParaRPr/>
          </a:p>
        </p:txBody>
      </p:sp>
      <p:pic>
        <p:nvPicPr>
          <p:cNvPr id="273" name="Google Shape;273;g9472afaf50_0_16"/>
          <p:cNvPicPr preferRelativeResize="0"/>
          <p:nvPr/>
        </p:nvPicPr>
        <p:blipFill>
          <a:blip r:embed="rId3">
            <a:alphaModFix/>
          </a:blip>
          <a:stretch>
            <a:fillRect/>
          </a:stretch>
        </p:blipFill>
        <p:spPr>
          <a:xfrm>
            <a:off x="8211800" y="2009725"/>
            <a:ext cx="2314575" cy="1485900"/>
          </a:xfrm>
          <a:prstGeom prst="rect">
            <a:avLst/>
          </a:prstGeom>
          <a:noFill/>
          <a:ln>
            <a:noFill/>
          </a:ln>
        </p:spPr>
      </p:pic>
      <p:pic>
        <p:nvPicPr>
          <p:cNvPr id="274" name="Google Shape;274;g9472afaf50_0_16"/>
          <p:cNvPicPr preferRelativeResize="0"/>
          <p:nvPr/>
        </p:nvPicPr>
        <p:blipFill>
          <a:blip r:embed="rId4">
            <a:alphaModFix/>
          </a:blip>
          <a:stretch>
            <a:fillRect/>
          </a:stretch>
        </p:blipFill>
        <p:spPr>
          <a:xfrm>
            <a:off x="8977250" y="3814525"/>
            <a:ext cx="2495550" cy="1600200"/>
          </a:xfrm>
          <a:prstGeom prst="rect">
            <a:avLst/>
          </a:prstGeom>
          <a:noFill/>
          <a:ln>
            <a:noFill/>
          </a:ln>
        </p:spPr>
      </p:pic>
      <p:pic>
        <p:nvPicPr>
          <p:cNvPr id="275" name="Google Shape;275;g9472afaf50_0_16"/>
          <p:cNvPicPr preferRelativeResize="0"/>
          <p:nvPr/>
        </p:nvPicPr>
        <p:blipFill>
          <a:blip r:embed="rId5">
            <a:alphaModFix/>
          </a:blip>
          <a:stretch>
            <a:fillRect/>
          </a:stretch>
        </p:blipFill>
        <p:spPr>
          <a:xfrm>
            <a:off x="5766525" y="4026006"/>
            <a:ext cx="2963625" cy="1728796"/>
          </a:xfrm>
          <a:prstGeom prst="rect">
            <a:avLst/>
          </a:prstGeom>
          <a:noFill/>
          <a:ln>
            <a:noFill/>
          </a:ln>
        </p:spPr>
      </p:pic>
      <p:pic>
        <p:nvPicPr>
          <p:cNvPr id="276" name="Google Shape;276;g9472afaf50_0_16"/>
          <p:cNvPicPr preferRelativeResize="0"/>
          <p:nvPr/>
        </p:nvPicPr>
        <p:blipFill>
          <a:blip r:embed="rId6">
            <a:alphaModFix/>
          </a:blip>
          <a:stretch>
            <a:fillRect/>
          </a:stretch>
        </p:blipFill>
        <p:spPr>
          <a:xfrm>
            <a:off x="6419925" y="1825625"/>
            <a:ext cx="1342050" cy="19593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9472afaf50_0_25"/>
          <p:cNvSpPr txBox="1">
            <a:spLocks noGrp="1"/>
          </p:cNvSpPr>
          <p:nvPr>
            <p:ph type="title"/>
          </p:nvPr>
        </p:nvSpPr>
        <p:spPr>
          <a:xfrm>
            <a:off x="838200" y="27547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Acceptable Voter Photo ID</a:t>
            </a:r>
            <a:endParaRPr/>
          </a:p>
        </p:txBody>
      </p:sp>
      <p:sp>
        <p:nvSpPr>
          <p:cNvPr id="282" name="Google Shape;282;g9472afaf50_0_25"/>
          <p:cNvSpPr txBox="1">
            <a:spLocks noGrp="1"/>
          </p:cNvSpPr>
          <p:nvPr>
            <p:ph type="body" idx="1"/>
          </p:nvPr>
        </p:nvSpPr>
        <p:spPr>
          <a:xfrm>
            <a:off x="536100" y="1706925"/>
            <a:ext cx="6593700" cy="4379100"/>
          </a:xfrm>
          <a:prstGeom prst="rect">
            <a:avLst/>
          </a:prstGeom>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Clr>
                <a:srgbClr val="000000"/>
              </a:buClr>
              <a:buSzPts val="2800"/>
              <a:buFont typeface="Calibri"/>
              <a:buChar char="•"/>
            </a:pPr>
            <a:r>
              <a:rPr lang="en-US" sz="2800"/>
              <a:t>Certificate of Naturalization issued within last 2 years</a:t>
            </a:r>
            <a:endParaRPr sz="2800"/>
          </a:p>
          <a:p>
            <a:pPr marL="457200" lvl="0" indent="-406400" algn="l" rtl="0">
              <a:lnSpc>
                <a:spcPct val="115000"/>
              </a:lnSpc>
              <a:spcBef>
                <a:spcPts val="0"/>
              </a:spcBef>
              <a:spcAft>
                <a:spcPts val="0"/>
              </a:spcAft>
              <a:buClr>
                <a:schemeClr val="dk1"/>
              </a:buClr>
              <a:buSzPts val="2800"/>
              <a:buFont typeface="Lato"/>
              <a:buChar char="•"/>
            </a:pPr>
            <a:r>
              <a:rPr lang="en-US" sz="2800"/>
              <a:t>Unexpired Wisconsin driver license/state ID receipt</a:t>
            </a:r>
            <a:endParaRPr sz="2800"/>
          </a:p>
          <a:p>
            <a:pPr marL="457200" lvl="0" indent="-406400" algn="l" rtl="0">
              <a:lnSpc>
                <a:spcPct val="115000"/>
              </a:lnSpc>
              <a:spcBef>
                <a:spcPts val="0"/>
              </a:spcBef>
              <a:spcAft>
                <a:spcPts val="0"/>
              </a:spcAft>
              <a:buClr>
                <a:schemeClr val="dk1"/>
              </a:buClr>
              <a:buSzPts val="2800"/>
              <a:buFont typeface="Lato"/>
              <a:buChar char="•"/>
            </a:pPr>
            <a:r>
              <a:rPr lang="en-US" sz="2800"/>
              <a:t>ID card issued by a federally recognized Native American tribe in Wisconsin - unexpired or expired</a:t>
            </a:r>
            <a:endParaRPr sz="2800"/>
          </a:p>
          <a:p>
            <a:pPr marL="457200" lvl="0" indent="-406400" algn="l" rtl="0">
              <a:lnSpc>
                <a:spcPct val="115000"/>
              </a:lnSpc>
              <a:spcBef>
                <a:spcPts val="0"/>
              </a:spcBef>
              <a:spcAft>
                <a:spcPts val="0"/>
              </a:spcAft>
              <a:buClr>
                <a:schemeClr val="dk1"/>
              </a:buClr>
              <a:buSzPts val="2800"/>
              <a:buFont typeface="Lato"/>
              <a:buChar char="•"/>
            </a:pPr>
            <a:r>
              <a:rPr lang="en-US" sz="2800"/>
              <a:t>Unexpired or non-expiring Veterans Affairs ID</a:t>
            </a:r>
            <a:endParaRPr sz="2800"/>
          </a:p>
          <a:p>
            <a:pPr marL="0" lvl="0" indent="0" algn="l" rtl="0">
              <a:spcBef>
                <a:spcPts val="1000"/>
              </a:spcBef>
              <a:spcAft>
                <a:spcPts val="0"/>
              </a:spcAft>
              <a:buNone/>
            </a:pPr>
            <a:endParaRPr/>
          </a:p>
        </p:txBody>
      </p:sp>
      <p:pic>
        <p:nvPicPr>
          <p:cNvPr id="283" name="Google Shape;283;g9472afaf50_0_25"/>
          <p:cNvPicPr preferRelativeResize="0"/>
          <p:nvPr/>
        </p:nvPicPr>
        <p:blipFill>
          <a:blip r:embed="rId3">
            <a:alphaModFix/>
          </a:blip>
          <a:stretch>
            <a:fillRect/>
          </a:stretch>
        </p:blipFill>
        <p:spPr>
          <a:xfrm>
            <a:off x="9297075" y="1601175"/>
            <a:ext cx="2353500" cy="3132600"/>
          </a:xfrm>
          <a:prstGeom prst="rect">
            <a:avLst/>
          </a:prstGeom>
          <a:noFill/>
          <a:ln>
            <a:noFill/>
          </a:ln>
        </p:spPr>
      </p:pic>
      <p:pic>
        <p:nvPicPr>
          <p:cNvPr id="284" name="Google Shape;284;g9472afaf50_0_25"/>
          <p:cNvPicPr preferRelativeResize="0"/>
          <p:nvPr/>
        </p:nvPicPr>
        <p:blipFill>
          <a:blip r:embed="rId4">
            <a:alphaModFix/>
          </a:blip>
          <a:stretch>
            <a:fillRect/>
          </a:stretch>
        </p:blipFill>
        <p:spPr>
          <a:xfrm>
            <a:off x="7191150" y="3143013"/>
            <a:ext cx="1914525" cy="1266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800"/>
              <a:buFont typeface="Lato"/>
              <a:buNone/>
            </a:pPr>
            <a:r>
              <a:rPr lang="en-US"/>
              <a:t>Our History</a:t>
            </a:r>
            <a:endParaRPr/>
          </a:p>
        </p:txBody>
      </p:sp>
      <p:sp>
        <p:nvSpPr>
          <p:cNvPr id="92" name="Google Shape;92;p2"/>
          <p:cNvSpPr txBox="1">
            <a:spLocks noGrp="1"/>
          </p:cNvSpPr>
          <p:nvPr>
            <p:ph type="body" idx="1"/>
          </p:nvPr>
        </p:nvSpPr>
        <p:spPr>
          <a:xfrm>
            <a:off x="838200" y="1638301"/>
            <a:ext cx="10515600" cy="4351338"/>
          </a:xfrm>
          <a:prstGeom prst="rect">
            <a:avLst/>
          </a:prstGeom>
          <a:noFill/>
          <a:ln>
            <a:noFill/>
          </a:ln>
        </p:spPr>
        <p:txBody>
          <a:bodyPr spcFirstLastPara="1" wrap="square" lIns="91425" tIns="45700" rIns="91425" bIns="45700" anchor="t" anchorCtr="0">
            <a:normAutofit/>
          </a:bodyPr>
          <a:lstStyle/>
          <a:p>
            <a:pPr marL="457200" lvl="0" indent="-456565" algn="l" rtl="0">
              <a:lnSpc>
                <a:spcPct val="100000"/>
              </a:lnSpc>
              <a:spcBef>
                <a:spcPts val="0"/>
              </a:spcBef>
              <a:spcAft>
                <a:spcPts val="0"/>
              </a:spcAft>
              <a:buSzPts val="3590"/>
              <a:buChar char="•"/>
            </a:pPr>
            <a:r>
              <a:rPr lang="en-US" sz="3590"/>
              <a:t>The League of Women Voters was formed in 1920 while the 19</a:t>
            </a:r>
            <a:r>
              <a:rPr lang="en-US" sz="3590" baseline="30000"/>
              <a:t>th</a:t>
            </a:r>
            <a:r>
              <a:rPr lang="en-US" sz="3590"/>
              <a:t> Amendment was being ratified. </a:t>
            </a:r>
            <a:endParaRPr sz="3590"/>
          </a:p>
          <a:p>
            <a:pPr marL="457200" lvl="0" indent="0" algn="l" rtl="0">
              <a:lnSpc>
                <a:spcPct val="100000"/>
              </a:lnSpc>
              <a:spcBef>
                <a:spcPts val="0"/>
              </a:spcBef>
              <a:spcAft>
                <a:spcPts val="0"/>
              </a:spcAft>
              <a:buNone/>
            </a:pPr>
            <a:endParaRPr sz="2190"/>
          </a:p>
          <a:p>
            <a:pPr marL="457200" lvl="0" indent="-456565" algn="l" rtl="0">
              <a:lnSpc>
                <a:spcPct val="70000"/>
              </a:lnSpc>
              <a:spcBef>
                <a:spcPts val="1000"/>
              </a:spcBef>
              <a:spcAft>
                <a:spcPts val="0"/>
              </a:spcAft>
              <a:buSzPts val="3590"/>
              <a:buChar char="•"/>
            </a:pPr>
            <a:r>
              <a:rPr lang="en-US" sz="3590"/>
              <a:t>We are celebrating our Centennial!</a:t>
            </a:r>
            <a:endParaRPr sz="3590"/>
          </a:p>
          <a:p>
            <a:pPr marL="457200" lvl="0" indent="0" algn="l" rtl="0">
              <a:lnSpc>
                <a:spcPct val="70000"/>
              </a:lnSpc>
              <a:spcBef>
                <a:spcPts val="1000"/>
              </a:spcBef>
              <a:spcAft>
                <a:spcPts val="0"/>
              </a:spcAft>
              <a:buNone/>
            </a:pPr>
            <a:endParaRPr sz="2190"/>
          </a:p>
          <a:p>
            <a:pPr marL="457200" lvl="0" indent="-456565" algn="l" rtl="0">
              <a:lnSpc>
                <a:spcPct val="70000"/>
              </a:lnSpc>
              <a:spcBef>
                <a:spcPts val="1000"/>
              </a:spcBef>
              <a:spcAft>
                <a:spcPts val="0"/>
              </a:spcAft>
              <a:buSzPts val="3590"/>
              <a:buChar char="•"/>
            </a:pPr>
            <a:r>
              <a:rPr lang="en-US" sz="3590"/>
              <a:t>We’re not just women - everyone is welcome!</a:t>
            </a:r>
            <a:endParaRPr sz="3590"/>
          </a:p>
          <a:p>
            <a:pPr marL="0" lvl="0" indent="0" algn="l" rtl="0">
              <a:lnSpc>
                <a:spcPct val="70000"/>
              </a:lnSpc>
              <a:spcBef>
                <a:spcPts val="1000"/>
              </a:spcBef>
              <a:spcAft>
                <a:spcPts val="0"/>
              </a:spcAft>
              <a:buClr>
                <a:schemeClr val="dk1"/>
              </a:buClr>
              <a:buSzPts val="2790"/>
              <a:buNone/>
            </a:pPr>
            <a:r>
              <a:rPr lang="en-US" sz="3590"/>
              <a:t> </a:t>
            </a:r>
            <a:endParaRPr sz="4400"/>
          </a:p>
          <a:p>
            <a:pPr marL="0" lvl="0" indent="0" algn="l" rtl="0">
              <a:lnSpc>
                <a:spcPct val="70000"/>
              </a:lnSpc>
              <a:spcBef>
                <a:spcPts val="1000"/>
              </a:spcBef>
              <a:spcAft>
                <a:spcPts val="0"/>
              </a:spcAft>
              <a:buClr>
                <a:schemeClr val="dk1"/>
              </a:buClr>
              <a:buSzPts val="2790"/>
              <a:buNone/>
            </a:pPr>
            <a:r>
              <a:rPr lang="en-US" sz="3590" u="sng">
                <a:solidFill>
                  <a:schemeClr val="hlink"/>
                </a:solidFill>
                <a:hlinkClick r:id="rId3"/>
              </a:rPr>
              <a:t>www.lwv.org/about-us/history</a:t>
            </a:r>
            <a:endParaRPr sz="359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9472afaf50_0_3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Acceptable Voter Photo ID</a:t>
            </a:r>
            <a:endParaRPr/>
          </a:p>
        </p:txBody>
      </p:sp>
      <p:sp>
        <p:nvSpPr>
          <p:cNvPr id="290" name="Google Shape;290;g9472afaf50_0_32"/>
          <p:cNvSpPr txBox="1">
            <a:spLocks noGrp="1"/>
          </p:cNvSpPr>
          <p:nvPr>
            <p:ph type="body" idx="1"/>
          </p:nvPr>
        </p:nvSpPr>
        <p:spPr>
          <a:xfrm>
            <a:off x="838200" y="1825625"/>
            <a:ext cx="6306900" cy="4351200"/>
          </a:xfrm>
          <a:prstGeom prst="rect">
            <a:avLst/>
          </a:prstGeom>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Clr>
                <a:schemeClr val="dk1"/>
              </a:buClr>
              <a:buSzPts val="2800"/>
              <a:buFont typeface="Lato"/>
              <a:buChar char="•"/>
            </a:pPr>
            <a:r>
              <a:rPr lang="en-US" sz="2800"/>
              <a:t>ID issued by a Wisconsin accredited university or college</a:t>
            </a:r>
            <a:endParaRPr sz="2800"/>
          </a:p>
          <a:p>
            <a:pPr marL="914400" lvl="1" indent="-406400" algn="l" rtl="0">
              <a:lnSpc>
                <a:spcPct val="115000"/>
              </a:lnSpc>
              <a:spcBef>
                <a:spcPts val="0"/>
              </a:spcBef>
              <a:spcAft>
                <a:spcPts val="0"/>
              </a:spcAft>
              <a:buClr>
                <a:schemeClr val="dk1"/>
              </a:buClr>
              <a:buSzPts val="2800"/>
              <a:buFont typeface="Lato"/>
              <a:buChar char="•"/>
            </a:pPr>
            <a:r>
              <a:rPr lang="en-US" sz="2800"/>
              <a:t>Issuance date</a:t>
            </a:r>
            <a:endParaRPr sz="2800"/>
          </a:p>
          <a:p>
            <a:pPr marL="914400" lvl="1" indent="-406400" algn="l" rtl="0">
              <a:lnSpc>
                <a:spcPct val="115000"/>
              </a:lnSpc>
              <a:spcBef>
                <a:spcPts val="0"/>
              </a:spcBef>
              <a:spcAft>
                <a:spcPts val="0"/>
              </a:spcAft>
              <a:buClr>
                <a:schemeClr val="dk1"/>
              </a:buClr>
              <a:buSzPts val="2800"/>
              <a:buFont typeface="Lato"/>
              <a:buChar char="•"/>
            </a:pPr>
            <a:r>
              <a:rPr lang="en-US" sz="2800"/>
              <a:t>Expiration within 2 years of issuance (can be expired)</a:t>
            </a:r>
            <a:endParaRPr sz="2800"/>
          </a:p>
          <a:p>
            <a:pPr marL="914400" lvl="1" indent="-406400" algn="l" rtl="0">
              <a:lnSpc>
                <a:spcPct val="115000"/>
              </a:lnSpc>
              <a:spcBef>
                <a:spcPts val="0"/>
              </a:spcBef>
              <a:spcAft>
                <a:spcPts val="0"/>
              </a:spcAft>
              <a:buClr>
                <a:schemeClr val="dk1"/>
              </a:buClr>
              <a:buSzPts val="2800"/>
              <a:buFont typeface="Lato"/>
              <a:buChar char="•"/>
            </a:pPr>
            <a:r>
              <a:rPr lang="en-US" sz="2800"/>
              <a:t>Student signature &amp; picture</a:t>
            </a:r>
            <a:endParaRPr sz="2800"/>
          </a:p>
          <a:p>
            <a:pPr marL="914400" lvl="1" indent="-406400" algn="l" rtl="0">
              <a:lnSpc>
                <a:spcPct val="115000"/>
              </a:lnSpc>
              <a:spcBef>
                <a:spcPts val="0"/>
              </a:spcBef>
              <a:spcAft>
                <a:spcPts val="0"/>
              </a:spcAft>
              <a:buClr>
                <a:schemeClr val="dk1"/>
              </a:buClr>
              <a:buSzPts val="2800"/>
              <a:buFont typeface="Lato"/>
              <a:buChar char="•"/>
            </a:pPr>
            <a:r>
              <a:rPr lang="en-US" sz="2800"/>
              <a:t>Accompanied by proof of current enrollment ( if expired)</a:t>
            </a:r>
            <a:endParaRPr sz="2800"/>
          </a:p>
          <a:p>
            <a:pPr marL="0" lvl="0" indent="0" algn="l" rtl="0">
              <a:spcBef>
                <a:spcPts val="1000"/>
              </a:spcBef>
              <a:spcAft>
                <a:spcPts val="0"/>
              </a:spcAft>
              <a:buNone/>
            </a:pPr>
            <a:endParaRPr/>
          </a:p>
        </p:txBody>
      </p:sp>
      <p:pic>
        <p:nvPicPr>
          <p:cNvPr id="291" name="Google Shape;291;g9472afaf50_0_32"/>
          <p:cNvPicPr preferRelativeResize="0"/>
          <p:nvPr/>
        </p:nvPicPr>
        <p:blipFill>
          <a:blip r:embed="rId3">
            <a:alphaModFix/>
          </a:blip>
          <a:stretch>
            <a:fillRect/>
          </a:stretch>
        </p:blipFill>
        <p:spPr>
          <a:xfrm>
            <a:off x="7709825" y="2650575"/>
            <a:ext cx="3260600" cy="21378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8685d4f358_0_802"/>
          <p:cNvSpPr txBox="1">
            <a:spLocks noGrp="1"/>
          </p:cNvSpPr>
          <p:nvPr>
            <p:ph type="ctrTitle"/>
          </p:nvPr>
        </p:nvSpPr>
        <p:spPr>
          <a:xfrm>
            <a:off x="1603375" y="1122363"/>
            <a:ext cx="9144000" cy="238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Voter Photo ID</a:t>
            </a:r>
            <a:endParaRPr/>
          </a:p>
        </p:txBody>
      </p:sp>
      <p:sp>
        <p:nvSpPr>
          <p:cNvPr id="297" name="Google Shape;297;g8685d4f358_0_802"/>
          <p:cNvSpPr txBox="1">
            <a:spLocks noGrp="1"/>
          </p:cNvSpPr>
          <p:nvPr>
            <p:ph type="subTitle" idx="1"/>
          </p:nvPr>
        </p:nvSpPr>
        <p:spPr>
          <a:xfrm>
            <a:off x="1524000" y="3228363"/>
            <a:ext cx="9144000" cy="1655700"/>
          </a:xfrm>
          <a:prstGeom prst="rect">
            <a:avLst/>
          </a:prstGeom>
        </p:spPr>
        <p:txBody>
          <a:bodyPr spcFirstLastPara="1" wrap="square" lIns="91425" tIns="45700" rIns="91425" bIns="45700" anchor="t" anchorCtr="0">
            <a:noAutofit/>
          </a:bodyPr>
          <a:lstStyle/>
          <a:p>
            <a:pPr marL="457200" lvl="0" indent="-463550" algn="l" rtl="0">
              <a:spcBef>
                <a:spcPts val="0"/>
              </a:spcBef>
              <a:spcAft>
                <a:spcPts val="0"/>
              </a:spcAft>
              <a:buSzPts val="3700"/>
              <a:buFont typeface="Lato"/>
              <a:buChar char="•"/>
            </a:pPr>
            <a:r>
              <a:rPr lang="en-US" sz="3700" dirty="0"/>
              <a:t>REAL ID-Compliant DL/ID </a:t>
            </a:r>
            <a:r>
              <a:rPr lang="en-US" sz="3700" b="1" u="sng" dirty="0"/>
              <a:t>not</a:t>
            </a:r>
            <a:r>
              <a:rPr lang="en-US" sz="3700" b="1" dirty="0"/>
              <a:t> </a:t>
            </a:r>
            <a:r>
              <a:rPr lang="en-US" sz="3700" dirty="0"/>
              <a:t>required for voting</a:t>
            </a:r>
            <a:endParaRPr sz="3700" dirty="0"/>
          </a:p>
          <a:p>
            <a:pPr marL="457200" lvl="0" indent="0" algn="l" rtl="0">
              <a:spcBef>
                <a:spcPts val="0"/>
              </a:spcBef>
              <a:spcAft>
                <a:spcPts val="0"/>
              </a:spcAft>
              <a:buNone/>
            </a:pPr>
            <a:endParaRPr sz="3700" dirty="0"/>
          </a:p>
          <a:p>
            <a:pPr marL="457200" lvl="0" indent="-463550" algn="l" rtl="0">
              <a:spcBef>
                <a:spcPts val="0"/>
              </a:spcBef>
              <a:spcAft>
                <a:spcPts val="0"/>
              </a:spcAft>
              <a:buSzPts val="3700"/>
              <a:buFont typeface="Lato"/>
              <a:buChar char="•"/>
            </a:pPr>
            <a:r>
              <a:rPr lang="en-US" sz="3700" dirty="0"/>
              <a:t>Free ID for voting available at the DMV</a:t>
            </a:r>
            <a:endParaRPr sz="3700" dirty="0"/>
          </a:p>
          <a:p>
            <a:pPr marL="457200" lvl="0" indent="0" algn="l" rtl="0">
              <a:spcBef>
                <a:spcPts val="0"/>
              </a:spcBef>
              <a:spcAft>
                <a:spcPts val="0"/>
              </a:spcAft>
              <a:buNone/>
            </a:pPr>
            <a:endParaRPr sz="5000" dirty="0"/>
          </a:p>
          <a:p>
            <a:pPr marL="0" lvl="0" indent="0" algn="ctr" rtl="0">
              <a:spcBef>
                <a:spcPts val="1000"/>
              </a:spcBef>
              <a:spcAft>
                <a:spcPts val="0"/>
              </a:spcAft>
              <a:buNone/>
            </a:pP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8685d4f358_0_812"/>
          <p:cNvSpPr txBox="1">
            <a:spLocks noGrp="1"/>
          </p:cNvSpPr>
          <p:nvPr>
            <p:ph type="ctrTitle"/>
          </p:nvPr>
        </p:nvSpPr>
        <p:spPr>
          <a:xfrm>
            <a:off x="1392425" y="276825"/>
            <a:ext cx="9144000" cy="2402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6000"/>
              <a:buFont typeface="Lato"/>
              <a:buNone/>
            </a:pPr>
            <a:endParaRPr/>
          </a:p>
        </p:txBody>
      </p:sp>
      <p:sp>
        <p:nvSpPr>
          <p:cNvPr id="303" name="Google Shape;303;g8685d4f358_0_812"/>
          <p:cNvSpPr txBox="1">
            <a:spLocks noGrp="1"/>
          </p:cNvSpPr>
          <p:nvPr>
            <p:ph type="subTitle" idx="1"/>
          </p:nvPr>
        </p:nvSpPr>
        <p:spPr>
          <a:xfrm>
            <a:off x="1748250" y="2734975"/>
            <a:ext cx="9031800" cy="3592500"/>
          </a:xfrm>
          <a:prstGeom prst="rect">
            <a:avLst/>
          </a:prstGeom>
          <a:noFill/>
          <a:ln>
            <a:noFill/>
          </a:ln>
        </p:spPr>
        <p:txBody>
          <a:bodyPr spcFirstLastPara="1" wrap="square" lIns="91425" tIns="45700" rIns="91425" bIns="45700" anchor="t" anchorCtr="0">
            <a:noAutofit/>
          </a:bodyPr>
          <a:lstStyle/>
          <a:p>
            <a:pPr marL="457200" lvl="0" indent="0" algn="ctr" rtl="0">
              <a:lnSpc>
                <a:spcPct val="80000"/>
              </a:lnSpc>
              <a:spcBef>
                <a:spcPts val="1000"/>
              </a:spcBef>
              <a:spcAft>
                <a:spcPts val="0"/>
              </a:spcAft>
              <a:buNone/>
            </a:pPr>
            <a:endParaRPr sz="4000"/>
          </a:p>
          <a:p>
            <a:pPr marL="457200" lvl="0" indent="0" algn="ctr" rtl="0">
              <a:lnSpc>
                <a:spcPct val="80000"/>
              </a:lnSpc>
              <a:spcBef>
                <a:spcPts val="1000"/>
              </a:spcBef>
              <a:spcAft>
                <a:spcPts val="0"/>
              </a:spcAft>
              <a:buNone/>
            </a:pPr>
            <a:r>
              <a:rPr lang="en-US" sz="7800"/>
              <a:t>QUESTIONS?</a:t>
            </a:r>
            <a:endParaRPr sz="7800"/>
          </a:p>
        </p:txBody>
      </p:sp>
      <p:pic>
        <p:nvPicPr>
          <p:cNvPr id="304" name="Google Shape;304;g8685d4f358_0_812"/>
          <p:cNvPicPr preferRelativeResize="0"/>
          <p:nvPr/>
        </p:nvPicPr>
        <p:blipFill>
          <a:blip r:embed="rId3">
            <a:alphaModFix/>
          </a:blip>
          <a:stretch>
            <a:fillRect/>
          </a:stretch>
        </p:blipFill>
        <p:spPr>
          <a:xfrm>
            <a:off x="8206026" y="495975"/>
            <a:ext cx="1523600" cy="1607475"/>
          </a:xfrm>
          <a:prstGeom prst="rect">
            <a:avLst/>
          </a:prstGeom>
          <a:noFill/>
          <a:ln>
            <a:noFill/>
          </a:ln>
        </p:spPr>
      </p:pic>
      <p:pic>
        <p:nvPicPr>
          <p:cNvPr id="305" name="Google Shape;305;g8685d4f358_0_812"/>
          <p:cNvPicPr preferRelativeResize="0"/>
          <p:nvPr/>
        </p:nvPicPr>
        <p:blipFill rotWithShape="1">
          <a:blip r:embed="rId4">
            <a:alphaModFix/>
          </a:blip>
          <a:srcRect t="2104"/>
          <a:stretch/>
        </p:blipFill>
        <p:spPr>
          <a:xfrm>
            <a:off x="3104150" y="172775"/>
            <a:ext cx="4874526" cy="312922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9472afaf50_0_45"/>
          <p:cNvSpPr txBox="1">
            <a:spLocks noGrp="1"/>
          </p:cNvSpPr>
          <p:nvPr>
            <p:ph type="ctrTitle"/>
          </p:nvPr>
        </p:nvSpPr>
        <p:spPr>
          <a:xfrm>
            <a:off x="1524000" y="192263"/>
            <a:ext cx="9144000" cy="238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How can you help?</a:t>
            </a:r>
            <a:endParaRPr/>
          </a:p>
        </p:txBody>
      </p:sp>
      <p:sp>
        <p:nvSpPr>
          <p:cNvPr id="311" name="Google Shape;311;g9472afaf50_0_45"/>
          <p:cNvSpPr txBox="1">
            <a:spLocks noGrp="1"/>
          </p:cNvSpPr>
          <p:nvPr>
            <p:ph type="subTitle" idx="1"/>
          </p:nvPr>
        </p:nvSpPr>
        <p:spPr>
          <a:xfrm>
            <a:off x="1736900" y="2111663"/>
            <a:ext cx="9144000" cy="16557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sz="3600"/>
              <a:t>Voter Registration</a:t>
            </a:r>
            <a:endParaRPr sz="3600"/>
          </a:p>
          <a:p>
            <a:pPr marL="0" lvl="0" indent="0" algn="ctr" rtl="0">
              <a:spcBef>
                <a:spcPts val="1000"/>
              </a:spcBef>
              <a:spcAft>
                <a:spcPts val="0"/>
              </a:spcAft>
              <a:buNone/>
            </a:pPr>
            <a:r>
              <a:rPr lang="en-US" sz="3600"/>
              <a:t>Voter ID</a:t>
            </a:r>
            <a:endParaRPr sz="3600"/>
          </a:p>
          <a:p>
            <a:pPr marL="0" lvl="0" indent="0" algn="ctr" rtl="0">
              <a:spcBef>
                <a:spcPts val="1000"/>
              </a:spcBef>
              <a:spcAft>
                <a:spcPts val="0"/>
              </a:spcAft>
              <a:buNone/>
            </a:pPr>
            <a:r>
              <a:rPr lang="en-US" sz="3600"/>
              <a:t>Absentee Voting</a:t>
            </a:r>
            <a:endParaRPr sz="3600"/>
          </a:p>
          <a:p>
            <a:pPr marL="0" lvl="0" indent="0" algn="ctr" rtl="0">
              <a:spcBef>
                <a:spcPts val="1000"/>
              </a:spcBef>
              <a:spcAft>
                <a:spcPts val="0"/>
              </a:spcAft>
              <a:buNone/>
            </a:pPr>
            <a:r>
              <a:rPr lang="en-US" sz="3600"/>
              <a:t>Be a poll worker</a:t>
            </a:r>
            <a:endParaRPr sz="3600"/>
          </a:p>
          <a:p>
            <a:pPr marL="0" lvl="0" indent="0" algn="ctr" rtl="0">
              <a:spcBef>
                <a:spcPts val="1000"/>
              </a:spcBef>
              <a:spcAft>
                <a:spcPts val="0"/>
              </a:spcAft>
              <a:buNone/>
            </a:pPr>
            <a:endParaRPr sz="3600"/>
          </a:p>
          <a:p>
            <a:pPr marL="0" lvl="0" indent="0" algn="ctr" rtl="0">
              <a:spcBef>
                <a:spcPts val="1000"/>
              </a:spcBef>
              <a:spcAft>
                <a:spcPts val="0"/>
              </a:spcAft>
              <a:buNone/>
            </a:pPr>
            <a:endParaRPr b="1"/>
          </a:p>
        </p:txBody>
      </p:sp>
      <p:sp>
        <p:nvSpPr>
          <p:cNvPr id="312" name="Google Shape;312;g9472afaf50_0_45"/>
          <p:cNvSpPr/>
          <p:nvPr/>
        </p:nvSpPr>
        <p:spPr>
          <a:xfrm>
            <a:off x="3625375" y="3580050"/>
            <a:ext cx="792900" cy="3324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92b67f92af_1_10"/>
          <p:cNvSpPr txBox="1">
            <a:spLocks noGrp="1"/>
          </p:cNvSpPr>
          <p:nvPr>
            <p:ph type="ctrTitle"/>
          </p:nvPr>
        </p:nvSpPr>
        <p:spPr>
          <a:xfrm>
            <a:off x="1524000" y="605300"/>
            <a:ext cx="9144000" cy="1437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Absentee Voting</a:t>
            </a:r>
            <a:endParaRPr/>
          </a:p>
        </p:txBody>
      </p:sp>
      <p:sp>
        <p:nvSpPr>
          <p:cNvPr id="318" name="Google Shape;318;g92b67f92af_1_10"/>
          <p:cNvSpPr txBox="1">
            <a:spLocks noGrp="1"/>
          </p:cNvSpPr>
          <p:nvPr>
            <p:ph type="subTitle" idx="1"/>
          </p:nvPr>
        </p:nvSpPr>
        <p:spPr>
          <a:xfrm>
            <a:off x="1662125" y="2462588"/>
            <a:ext cx="9144000" cy="1655700"/>
          </a:xfrm>
          <a:prstGeom prst="rect">
            <a:avLst/>
          </a:prstGeom>
        </p:spPr>
        <p:txBody>
          <a:bodyPr spcFirstLastPara="1" wrap="square" lIns="91425" tIns="45700" rIns="91425" bIns="45700" anchor="t" anchorCtr="0">
            <a:noAutofit/>
          </a:bodyPr>
          <a:lstStyle/>
          <a:p>
            <a:pPr marL="3657600" lvl="0" indent="-546100" algn="l" rtl="0">
              <a:spcBef>
                <a:spcPts val="1000"/>
              </a:spcBef>
              <a:spcAft>
                <a:spcPts val="0"/>
              </a:spcAft>
              <a:buSzPts val="5000"/>
              <a:buChar char="●"/>
            </a:pPr>
            <a:r>
              <a:rPr lang="en-US" sz="5000"/>
              <a:t>In-Person</a:t>
            </a:r>
            <a:endParaRPr sz="5000"/>
          </a:p>
          <a:p>
            <a:pPr marL="3657600" lvl="0" indent="-546100" algn="l" rtl="0">
              <a:spcBef>
                <a:spcPts val="0"/>
              </a:spcBef>
              <a:spcAft>
                <a:spcPts val="0"/>
              </a:spcAft>
              <a:buSzPts val="5000"/>
              <a:buChar char="●"/>
            </a:pPr>
            <a:r>
              <a:rPr lang="en-US" sz="5000" u="sng">
                <a:solidFill>
                  <a:schemeClr val="hlink"/>
                </a:solidFill>
                <a:hlinkClick r:id="rId3"/>
              </a:rPr>
              <a:t>By Mail</a:t>
            </a:r>
            <a:endParaRPr sz="5000"/>
          </a:p>
          <a:p>
            <a:pPr marL="0" lvl="0" indent="0" algn="l" rtl="0">
              <a:spcBef>
                <a:spcPts val="1000"/>
              </a:spcBef>
              <a:spcAft>
                <a:spcPts val="0"/>
              </a:spcAft>
              <a:buNone/>
            </a:pPr>
            <a:endParaRPr sz="50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8685d4f358_0_807"/>
          <p:cNvSpPr txBox="1">
            <a:spLocks noGrp="1"/>
          </p:cNvSpPr>
          <p:nvPr>
            <p:ph type="ctrTitle"/>
          </p:nvPr>
        </p:nvSpPr>
        <p:spPr>
          <a:xfrm>
            <a:off x="1524000" y="-12"/>
            <a:ext cx="9144000" cy="238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Absentee Voting</a:t>
            </a:r>
            <a:endParaRPr/>
          </a:p>
        </p:txBody>
      </p:sp>
      <p:sp>
        <p:nvSpPr>
          <p:cNvPr id="324" name="Google Shape;324;g8685d4f358_0_807"/>
          <p:cNvSpPr txBox="1">
            <a:spLocks noGrp="1"/>
          </p:cNvSpPr>
          <p:nvPr>
            <p:ph type="subTitle" idx="1"/>
          </p:nvPr>
        </p:nvSpPr>
        <p:spPr>
          <a:xfrm>
            <a:off x="1381725" y="2005438"/>
            <a:ext cx="9144000" cy="1655700"/>
          </a:xfrm>
          <a:prstGeom prst="rect">
            <a:avLst/>
          </a:prstGeom>
        </p:spPr>
        <p:txBody>
          <a:bodyPr spcFirstLastPara="1" wrap="square" lIns="91425" tIns="45700" rIns="91425" bIns="45700" anchor="t" anchorCtr="0">
            <a:noAutofit/>
          </a:bodyPr>
          <a:lstStyle/>
          <a:p>
            <a:pPr marL="457200" lvl="0" indent="-488950" algn="l" rtl="0">
              <a:lnSpc>
                <a:spcPct val="100000"/>
              </a:lnSpc>
              <a:spcBef>
                <a:spcPts val="0"/>
              </a:spcBef>
              <a:spcAft>
                <a:spcPts val="0"/>
              </a:spcAft>
              <a:buSzPts val="2900"/>
              <a:buChar char="•"/>
            </a:pPr>
            <a:r>
              <a:rPr lang="en-US" sz="2900" b="1"/>
              <a:t>Encourage people to request  and return absentee ballot early </a:t>
            </a:r>
            <a:endParaRPr sz="2900" b="1"/>
          </a:p>
          <a:p>
            <a:pPr marL="1085850" lvl="0" indent="-184150" algn="l" rtl="0">
              <a:lnSpc>
                <a:spcPct val="100000"/>
              </a:lnSpc>
              <a:spcBef>
                <a:spcPts val="0"/>
              </a:spcBef>
              <a:spcAft>
                <a:spcPts val="0"/>
              </a:spcAft>
              <a:buSzPts val="2900"/>
              <a:buChar char="•"/>
            </a:pPr>
            <a:r>
              <a:rPr lang="en-US" sz="2900" b="1"/>
              <a:t>     </a:t>
            </a:r>
            <a:r>
              <a:rPr lang="en-US" sz="2900" b="1" u="sng">
                <a:solidFill>
                  <a:schemeClr val="hlink"/>
                </a:solidFill>
                <a:hlinkClick r:id="rId3"/>
              </a:rPr>
              <a:t>MyVote</a:t>
            </a:r>
            <a:endParaRPr sz="2900" b="1"/>
          </a:p>
          <a:p>
            <a:pPr marL="1428750" lvl="0" indent="-469900" algn="l" rtl="0">
              <a:lnSpc>
                <a:spcPct val="100000"/>
              </a:lnSpc>
              <a:spcBef>
                <a:spcPts val="0"/>
              </a:spcBef>
              <a:spcAft>
                <a:spcPts val="0"/>
              </a:spcAft>
              <a:buSzPts val="2900"/>
              <a:buChar char="•"/>
            </a:pPr>
            <a:r>
              <a:rPr lang="en-US" sz="2900" b="1" u="sng">
                <a:solidFill>
                  <a:schemeClr val="hlink"/>
                </a:solidFill>
                <a:hlinkClick r:id="rId4"/>
              </a:rPr>
              <a:t>Request using a form</a:t>
            </a:r>
            <a:endParaRPr sz="3700"/>
          </a:p>
          <a:p>
            <a:pPr marL="457200" lvl="0" indent="-488950" algn="l" rtl="0">
              <a:lnSpc>
                <a:spcPct val="100000"/>
              </a:lnSpc>
              <a:spcBef>
                <a:spcPts val="1000"/>
              </a:spcBef>
              <a:spcAft>
                <a:spcPts val="0"/>
              </a:spcAft>
              <a:buSzPts val="2900"/>
              <a:buChar char="•"/>
            </a:pPr>
            <a:r>
              <a:rPr lang="en-US" sz="2900" b="1"/>
              <a:t>Help someone upload or copy their ID</a:t>
            </a:r>
            <a:endParaRPr sz="2900" b="1"/>
          </a:p>
          <a:p>
            <a:pPr marL="457200" lvl="0" indent="-488950" algn="l" rtl="0">
              <a:lnSpc>
                <a:spcPct val="100000"/>
              </a:lnSpc>
              <a:spcBef>
                <a:spcPts val="1000"/>
              </a:spcBef>
              <a:spcAft>
                <a:spcPts val="0"/>
              </a:spcAft>
              <a:buSzPts val="2900"/>
              <a:buChar char="•"/>
            </a:pPr>
            <a:r>
              <a:rPr lang="en-US" sz="2900" b="1"/>
              <a:t>Find a witness for the ballot </a:t>
            </a:r>
            <a:endParaRPr sz="3700"/>
          </a:p>
          <a:p>
            <a:pPr marL="457200" lvl="0" indent="-488950" algn="l" rtl="0">
              <a:lnSpc>
                <a:spcPct val="100000"/>
              </a:lnSpc>
              <a:spcBef>
                <a:spcPts val="1000"/>
              </a:spcBef>
              <a:spcAft>
                <a:spcPts val="0"/>
              </a:spcAft>
              <a:buSzPts val="2900"/>
              <a:buChar char="•"/>
            </a:pPr>
            <a:r>
              <a:rPr lang="en-US" sz="2900" b="1"/>
              <a:t>Indefinitely confined</a:t>
            </a:r>
            <a:endParaRPr sz="3700"/>
          </a:p>
          <a:p>
            <a:pPr marL="457200" lvl="0" indent="0" algn="l" rtl="0">
              <a:spcBef>
                <a:spcPts val="0"/>
              </a:spcBef>
              <a:spcAft>
                <a:spcPts val="0"/>
              </a:spcAft>
              <a:buNone/>
            </a:pPr>
            <a:endParaRPr sz="5000"/>
          </a:p>
          <a:p>
            <a:pPr marL="0" lvl="0" indent="0" algn="ctr" rtl="0">
              <a:spcBef>
                <a:spcPts val="1000"/>
              </a:spcBef>
              <a:spcAft>
                <a:spcPts val="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91f0f529d7_0_0"/>
          <p:cNvSpPr txBox="1">
            <a:spLocks noGrp="1"/>
          </p:cNvSpPr>
          <p:nvPr>
            <p:ph type="ctrTitle"/>
          </p:nvPr>
        </p:nvSpPr>
        <p:spPr>
          <a:xfrm>
            <a:off x="1392425" y="276825"/>
            <a:ext cx="9144000" cy="2402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6000"/>
              <a:buFont typeface="Lato"/>
              <a:buNone/>
            </a:pPr>
            <a:endParaRPr/>
          </a:p>
        </p:txBody>
      </p:sp>
      <p:sp>
        <p:nvSpPr>
          <p:cNvPr id="330" name="Google Shape;330;g91f0f529d7_0_0"/>
          <p:cNvSpPr txBox="1">
            <a:spLocks noGrp="1"/>
          </p:cNvSpPr>
          <p:nvPr>
            <p:ph type="subTitle" idx="1"/>
          </p:nvPr>
        </p:nvSpPr>
        <p:spPr>
          <a:xfrm>
            <a:off x="1748250" y="2734975"/>
            <a:ext cx="9031800" cy="3592500"/>
          </a:xfrm>
          <a:prstGeom prst="rect">
            <a:avLst/>
          </a:prstGeom>
          <a:noFill/>
          <a:ln>
            <a:noFill/>
          </a:ln>
        </p:spPr>
        <p:txBody>
          <a:bodyPr spcFirstLastPara="1" wrap="square" lIns="91425" tIns="45700" rIns="91425" bIns="45700" anchor="t" anchorCtr="0">
            <a:noAutofit/>
          </a:bodyPr>
          <a:lstStyle/>
          <a:p>
            <a:pPr marL="457200" lvl="0" indent="0" algn="ctr" rtl="0">
              <a:lnSpc>
                <a:spcPct val="80000"/>
              </a:lnSpc>
              <a:spcBef>
                <a:spcPts val="1000"/>
              </a:spcBef>
              <a:spcAft>
                <a:spcPts val="0"/>
              </a:spcAft>
              <a:buNone/>
            </a:pPr>
            <a:endParaRPr sz="4000"/>
          </a:p>
          <a:p>
            <a:pPr marL="457200" lvl="0" indent="0" algn="ctr" rtl="0">
              <a:lnSpc>
                <a:spcPct val="80000"/>
              </a:lnSpc>
              <a:spcBef>
                <a:spcPts val="1000"/>
              </a:spcBef>
              <a:spcAft>
                <a:spcPts val="0"/>
              </a:spcAft>
              <a:buNone/>
            </a:pPr>
            <a:r>
              <a:rPr lang="en-US" sz="7800"/>
              <a:t>QUESTIONS?</a:t>
            </a:r>
            <a:endParaRPr sz="7800"/>
          </a:p>
        </p:txBody>
      </p:sp>
      <p:pic>
        <p:nvPicPr>
          <p:cNvPr id="331" name="Google Shape;331;g91f0f529d7_0_0"/>
          <p:cNvPicPr preferRelativeResize="0"/>
          <p:nvPr/>
        </p:nvPicPr>
        <p:blipFill>
          <a:blip r:embed="rId3">
            <a:alphaModFix/>
          </a:blip>
          <a:stretch>
            <a:fillRect/>
          </a:stretch>
        </p:blipFill>
        <p:spPr>
          <a:xfrm>
            <a:off x="8206026" y="495975"/>
            <a:ext cx="1523600" cy="1607475"/>
          </a:xfrm>
          <a:prstGeom prst="rect">
            <a:avLst/>
          </a:prstGeom>
          <a:noFill/>
          <a:ln>
            <a:noFill/>
          </a:ln>
        </p:spPr>
      </p:pic>
      <p:pic>
        <p:nvPicPr>
          <p:cNvPr id="332" name="Google Shape;332;g91f0f529d7_0_0"/>
          <p:cNvPicPr preferRelativeResize="0"/>
          <p:nvPr/>
        </p:nvPicPr>
        <p:blipFill rotWithShape="1">
          <a:blip r:embed="rId4">
            <a:alphaModFix/>
          </a:blip>
          <a:srcRect t="2104"/>
          <a:stretch/>
        </p:blipFill>
        <p:spPr>
          <a:xfrm>
            <a:off x="3104150" y="172775"/>
            <a:ext cx="4874526" cy="312922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9472afaf50_0_51"/>
          <p:cNvSpPr txBox="1">
            <a:spLocks noGrp="1"/>
          </p:cNvSpPr>
          <p:nvPr>
            <p:ph type="ctrTitle"/>
          </p:nvPr>
        </p:nvSpPr>
        <p:spPr>
          <a:xfrm>
            <a:off x="1524000" y="192263"/>
            <a:ext cx="9144000" cy="238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How can you help?</a:t>
            </a:r>
            <a:endParaRPr/>
          </a:p>
        </p:txBody>
      </p:sp>
      <p:sp>
        <p:nvSpPr>
          <p:cNvPr id="338" name="Google Shape;338;g9472afaf50_0_51"/>
          <p:cNvSpPr txBox="1">
            <a:spLocks noGrp="1"/>
          </p:cNvSpPr>
          <p:nvPr>
            <p:ph type="subTitle" idx="1"/>
          </p:nvPr>
        </p:nvSpPr>
        <p:spPr>
          <a:xfrm>
            <a:off x="1736900" y="2111663"/>
            <a:ext cx="9144000" cy="16557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sz="3600"/>
              <a:t>Voter Registration</a:t>
            </a:r>
            <a:endParaRPr sz="3600"/>
          </a:p>
          <a:p>
            <a:pPr marL="0" lvl="0" indent="0" algn="ctr" rtl="0">
              <a:spcBef>
                <a:spcPts val="1000"/>
              </a:spcBef>
              <a:spcAft>
                <a:spcPts val="0"/>
              </a:spcAft>
              <a:buNone/>
            </a:pPr>
            <a:r>
              <a:rPr lang="en-US" sz="3600"/>
              <a:t>Voter ID</a:t>
            </a:r>
            <a:endParaRPr sz="3600"/>
          </a:p>
          <a:p>
            <a:pPr marL="0" lvl="0" indent="0" algn="ctr" rtl="0">
              <a:spcBef>
                <a:spcPts val="1000"/>
              </a:spcBef>
              <a:spcAft>
                <a:spcPts val="0"/>
              </a:spcAft>
              <a:buNone/>
            </a:pPr>
            <a:r>
              <a:rPr lang="en-US" sz="3600"/>
              <a:t>Absentee Voting</a:t>
            </a:r>
            <a:endParaRPr sz="3600"/>
          </a:p>
          <a:p>
            <a:pPr marL="0" lvl="0" indent="0" algn="ctr" rtl="0">
              <a:spcBef>
                <a:spcPts val="1000"/>
              </a:spcBef>
              <a:spcAft>
                <a:spcPts val="0"/>
              </a:spcAft>
              <a:buNone/>
            </a:pPr>
            <a:r>
              <a:rPr lang="en-US" sz="3600"/>
              <a:t>Be a poll worker</a:t>
            </a:r>
            <a:endParaRPr sz="3600"/>
          </a:p>
          <a:p>
            <a:pPr marL="0" lvl="0" indent="0" algn="ctr" rtl="0">
              <a:spcBef>
                <a:spcPts val="1000"/>
              </a:spcBef>
              <a:spcAft>
                <a:spcPts val="0"/>
              </a:spcAft>
              <a:buNone/>
            </a:pPr>
            <a:endParaRPr sz="3600"/>
          </a:p>
          <a:p>
            <a:pPr marL="0" lvl="0" indent="0" algn="ctr" rtl="0">
              <a:spcBef>
                <a:spcPts val="1000"/>
              </a:spcBef>
              <a:spcAft>
                <a:spcPts val="0"/>
              </a:spcAft>
              <a:buNone/>
            </a:pPr>
            <a:endParaRPr b="1"/>
          </a:p>
        </p:txBody>
      </p:sp>
      <p:sp>
        <p:nvSpPr>
          <p:cNvPr id="339" name="Google Shape;339;g9472afaf50_0_51"/>
          <p:cNvSpPr/>
          <p:nvPr/>
        </p:nvSpPr>
        <p:spPr>
          <a:xfrm>
            <a:off x="3716000" y="4259800"/>
            <a:ext cx="792900" cy="3324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9287b229a7_0_5"/>
          <p:cNvSpPr txBox="1">
            <a:spLocks noGrp="1"/>
          </p:cNvSpPr>
          <p:nvPr>
            <p:ph type="ctrTitle"/>
          </p:nvPr>
        </p:nvSpPr>
        <p:spPr>
          <a:xfrm>
            <a:off x="1524000" y="192263"/>
            <a:ext cx="9144000" cy="238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Why be a poll worker?</a:t>
            </a:r>
            <a:endParaRPr/>
          </a:p>
        </p:txBody>
      </p:sp>
      <p:sp>
        <p:nvSpPr>
          <p:cNvPr id="345" name="Google Shape;345;g9287b229a7_0_5"/>
          <p:cNvSpPr txBox="1">
            <a:spLocks noGrp="1"/>
          </p:cNvSpPr>
          <p:nvPr>
            <p:ph type="subTitle" idx="1"/>
          </p:nvPr>
        </p:nvSpPr>
        <p:spPr>
          <a:xfrm>
            <a:off x="1702275" y="1921138"/>
            <a:ext cx="9144000" cy="16557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sz="2200">
              <a:highlight>
                <a:srgbClr val="FFFFFF"/>
              </a:highlight>
            </a:endParaRPr>
          </a:p>
          <a:p>
            <a:pPr marL="457200" lvl="0" indent="0" algn="l" rtl="0">
              <a:spcBef>
                <a:spcPts val="1000"/>
              </a:spcBef>
              <a:spcAft>
                <a:spcPts val="0"/>
              </a:spcAft>
              <a:buNone/>
            </a:pPr>
            <a:r>
              <a:rPr lang="en-US" sz="5000">
                <a:highlight>
                  <a:srgbClr val="FFFFFF"/>
                </a:highlight>
              </a:rPr>
              <a:t>More people are likely to vote:</a:t>
            </a:r>
            <a:endParaRPr sz="5000">
              <a:highlight>
                <a:srgbClr val="FFFFFF"/>
              </a:highlight>
            </a:endParaRPr>
          </a:p>
          <a:p>
            <a:pPr marL="1028700" lvl="0" indent="-520700" algn="l" rtl="0">
              <a:spcBef>
                <a:spcPts val="1000"/>
              </a:spcBef>
              <a:spcAft>
                <a:spcPts val="0"/>
              </a:spcAft>
              <a:buSzPts val="4600"/>
              <a:buChar char="●"/>
            </a:pPr>
            <a:r>
              <a:rPr lang="en-US" sz="4600">
                <a:highlight>
                  <a:srgbClr val="FFFFFF"/>
                </a:highlight>
              </a:rPr>
              <a:t>shorter lines </a:t>
            </a:r>
            <a:endParaRPr sz="4600">
              <a:highlight>
                <a:srgbClr val="FFFFFF"/>
              </a:highlight>
            </a:endParaRPr>
          </a:p>
          <a:p>
            <a:pPr marL="1028700" lvl="0" indent="-520700" algn="l" rtl="0">
              <a:spcBef>
                <a:spcPts val="0"/>
              </a:spcBef>
              <a:spcAft>
                <a:spcPts val="0"/>
              </a:spcAft>
              <a:buSzPts val="4600"/>
              <a:buChar char="●"/>
            </a:pPr>
            <a:r>
              <a:rPr lang="en-US" sz="4600">
                <a:highlight>
                  <a:srgbClr val="FFFFFF"/>
                </a:highlight>
              </a:rPr>
              <a:t>smoother operation</a:t>
            </a:r>
            <a:endParaRPr sz="4600">
              <a:highlight>
                <a:srgbClr val="FFFFFF"/>
              </a:highlight>
            </a:endParaRPr>
          </a:p>
          <a:p>
            <a:pPr marL="0" lvl="0" indent="0" algn="ctr" rtl="0">
              <a:spcBef>
                <a:spcPts val="1000"/>
              </a:spcBef>
              <a:spcAft>
                <a:spcPts val="0"/>
              </a:spcAft>
              <a:buNone/>
            </a:pPr>
            <a:endParaRPr sz="2300">
              <a:solidFill>
                <a:srgbClr val="333333"/>
              </a:solidFill>
              <a:highlight>
                <a:srgbClr val="FFFFFF"/>
              </a:highlight>
            </a:endParaRPr>
          </a:p>
          <a:p>
            <a:pPr marL="0" lvl="0" indent="0" algn="ctr" rtl="0">
              <a:spcBef>
                <a:spcPts val="1000"/>
              </a:spcBef>
              <a:spcAft>
                <a:spcPts val="0"/>
              </a:spcAft>
              <a:buNone/>
            </a:pPr>
            <a:endParaRPr sz="2300">
              <a:solidFill>
                <a:srgbClr val="333333"/>
              </a:solidFill>
              <a:highlight>
                <a:srgbClr val="FFFFFF"/>
              </a:highlight>
            </a:endParaRPr>
          </a:p>
          <a:p>
            <a:pPr marL="0" lvl="0" indent="0" algn="ctr" rtl="0">
              <a:spcBef>
                <a:spcPts val="1000"/>
              </a:spcBef>
              <a:spcAft>
                <a:spcPts val="0"/>
              </a:spcAft>
              <a:buNone/>
            </a:pPr>
            <a:endParaRPr sz="4300" b="1"/>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g9287b229a7_0_11"/>
          <p:cNvSpPr txBox="1">
            <a:spLocks noGrp="1"/>
          </p:cNvSpPr>
          <p:nvPr>
            <p:ph type="ctrTitle"/>
          </p:nvPr>
        </p:nvSpPr>
        <p:spPr>
          <a:xfrm>
            <a:off x="1524000" y="-12"/>
            <a:ext cx="9144000" cy="238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Qualifications</a:t>
            </a:r>
            <a:endParaRPr/>
          </a:p>
        </p:txBody>
      </p:sp>
      <p:sp>
        <p:nvSpPr>
          <p:cNvPr id="351" name="Google Shape;351;g9287b229a7_0_11"/>
          <p:cNvSpPr txBox="1">
            <a:spLocks noGrp="1"/>
          </p:cNvSpPr>
          <p:nvPr>
            <p:ph type="subTitle" idx="1"/>
          </p:nvPr>
        </p:nvSpPr>
        <p:spPr>
          <a:xfrm>
            <a:off x="1160350" y="1973150"/>
            <a:ext cx="11430000" cy="1655700"/>
          </a:xfrm>
          <a:prstGeom prst="rect">
            <a:avLst/>
          </a:prstGeom>
        </p:spPr>
        <p:txBody>
          <a:bodyPr spcFirstLastPara="1" wrap="square" lIns="91425" tIns="45700" rIns="91425" bIns="45700" anchor="t" anchorCtr="0">
            <a:noAutofit/>
          </a:bodyPr>
          <a:lstStyle/>
          <a:p>
            <a:pPr marL="457200" lvl="0" indent="-422275" algn="l" rtl="0">
              <a:lnSpc>
                <a:spcPct val="115000"/>
              </a:lnSpc>
              <a:spcBef>
                <a:spcPts val="0"/>
              </a:spcBef>
              <a:spcAft>
                <a:spcPts val="0"/>
              </a:spcAft>
              <a:buClr>
                <a:srgbClr val="3C78D8"/>
              </a:buClr>
              <a:buSzPts val="3050"/>
              <a:buFont typeface="Lato"/>
              <a:buChar char="●"/>
            </a:pPr>
            <a:r>
              <a:rPr lang="en-US" sz="3050">
                <a:solidFill>
                  <a:srgbClr val="3C78D8"/>
                </a:solidFill>
                <a:highlight>
                  <a:schemeClr val="lt1"/>
                </a:highlight>
              </a:rPr>
              <a:t>Qualified elector of the county </a:t>
            </a:r>
            <a:endParaRPr sz="3050">
              <a:solidFill>
                <a:srgbClr val="3C78D8"/>
              </a:solidFill>
              <a:highlight>
                <a:schemeClr val="lt1"/>
              </a:highlight>
            </a:endParaRPr>
          </a:p>
          <a:p>
            <a:pPr marL="914400" lvl="1" indent="-390525" algn="l" rtl="0">
              <a:lnSpc>
                <a:spcPct val="115000"/>
              </a:lnSpc>
              <a:spcBef>
                <a:spcPts val="0"/>
              </a:spcBef>
              <a:spcAft>
                <a:spcPts val="0"/>
              </a:spcAft>
              <a:buClr>
                <a:srgbClr val="3C78D8"/>
              </a:buClr>
              <a:buSzPts val="2550"/>
              <a:buFont typeface="Lato"/>
              <a:buAutoNum type="alphaLcPeriod"/>
            </a:pPr>
            <a:r>
              <a:rPr lang="en-US" sz="2550">
                <a:solidFill>
                  <a:srgbClr val="3C78D8"/>
                </a:solidFill>
                <a:highlight>
                  <a:schemeClr val="lt1"/>
                </a:highlight>
              </a:rPr>
              <a:t>an adult US citizen </a:t>
            </a:r>
            <a:endParaRPr sz="2550">
              <a:solidFill>
                <a:srgbClr val="3C78D8"/>
              </a:solidFill>
              <a:highlight>
                <a:schemeClr val="lt1"/>
              </a:highlight>
            </a:endParaRPr>
          </a:p>
          <a:p>
            <a:pPr marL="914400" lvl="1" indent="-390525" algn="l" rtl="0">
              <a:lnSpc>
                <a:spcPct val="115000"/>
              </a:lnSpc>
              <a:spcBef>
                <a:spcPts val="0"/>
              </a:spcBef>
              <a:spcAft>
                <a:spcPts val="0"/>
              </a:spcAft>
              <a:buClr>
                <a:srgbClr val="3C78D8"/>
              </a:buClr>
              <a:buSzPts val="2550"/>
              <a:buFont typeface="Lato"/>
              <a:buAutoNum type="alphaLcPeriod"/>
            </a:pPr>
            <a:r>
              <a:rPr lang="en-US" sz="2550">
                <a:solidFill>
                  <a:srgbClr val="3C78D8"/>
                </a:solidFill>
                <a:highlight>
                  <a:schemeClr val="lt1"/>
                </a:highlight>
              </a:rPr>
              <a:t>reside in the county for 28 consecutive days </a:t>
            </a:r>
            <a:endParaRPr sz="2550">
              <a:solidFill>
                <a:srgbClr val="3C78D8"/>
              </a:solidFill>
              <a:highlight>
                <a:schemeClr val="lt1"/>
              </a:highlight>
            </a:endParaRPr>
          </a:p>
          <a:p>
            <a:pPr marL="914400" lvl="1" indent="-390525" algn="l" rtl="0">
              <a:lnSpc>
                <a:spcPct val="115000"/>
              </a:lnSpc>
              <a:spcBef>
                <a:spcPts val="0"/>
              </a:spcBef>
              <a:spcAft>
                <a:spcPts val="0"/>
              </a:spcAft>
              <a:buClr>
                <a:srgbClr val="3C78D8"/>
              </a:buClr>
              <a:buSzPts val="2550"/>
              <a:buFont typeface="Lato"/>
              <a:buAutoNum type="alphaLcPeriod"/>
            </a:pPr>
            <a:r>
              <a:rPr lang="en-US" sz="2550">
                <a:solidFill>
                  <a:srgbClr val="3C78D8"/>
                </a:solidFill>
                <a:highlight>
                  <a:schemeClr val="lt1"/>
                </a:highlight>
              </a:rPr>
              <a:t>not otherwise disqualified to vote</a:t>
            </a:r>
            <a:endParaRPr sz="2550">
              <a:solidFill>
                <a:srgbClr val="3C78D8"/>
              </a:solidFill>
              <a:highlight>
                <a:schemeClr val="lt1"/>
              </a:highlight>
            </a:endParaRPr>
          </a:p>
          <a:p>
            <a:pPr marL="457200" lvl="0" indent="-422275" algn="l" rtl="0">
              <a:lnSpc>
                <a:spcPct val="115000"/>
              </a:lnSpc>
              <a:spcBef>
                <a:spcPts val="0"/>
              </a:spcBef>
              <a:spcAft>
                <a:spcPts val="0"/>
              </a:spcAft>
              <a:buClr>
                <a:srgbClr val="3C78D8"/>
              </a:buClr>
              <a:buSzPts val="3050"/>
              <a:buFont typeface="Lato"/>
              <a:buChar char="●"/>
            </a:pPr>
            <a:r>
              <a:rPr lang="en-US" sz="3050">
                <a:solidFill>
                  <a:srgbClr val="3C78D8"/>
                </a:solidFill>
                <a:highlight>
                  <a:schemeClr val="lt1"/>
                </a:highlight>
              </a:rPr>
              <a:t>Read and write fluently in the English language</a:t>
            </a:r>
            <a:endParaRPr sz="3050">
              <a:solidFill>
                <a:srgbClr val="3C78D8"/>
              </a:solidFill>
              <a:highlight>
                <a:schemeClr val="lt1"/>
              </a:highlight>
            </a:endParaRPr>
          </a:p>
          <a:p>
            <a:pPr marL="457200" lvl="0" indent="-422275" algn="l" rtl="0">
              <a:lnSpc>
                <a:spcPct val="115000"/>
              </a:lnSpc>
              <a:spcBef>
                <a:spcPts val="0"/>
              </a:spcBef>
              <a:spcAft>
                <a:spcPts val="0"/>
              </a:spcAft>
              <a:buClr>
                <a:srgbClr val="3C78D8"/>
              </a:buClr>
              <a:buSzPts val="3050"/>
              <a:buFont typeface="Lato"/>
              <a:buChar char="●"/>
            </a:pPr>
            <a:r>
              <a:rPr lang="en-US" sz="3050">
                <a:solidFill>
                  <a:srgbClr val="3C78D8"/>
                </a:solidFill>
                <a:highlight>
                  <a:schemeClr val="lt1"/>
                </a:highlight>
              </a:rPr>
              <a:t>NOT be a candidate for any office to be voted on at the polling place at that election</a:t>
            </a:r>
            <a:endParaRPr sz="3050">
              <a:solidFill>
                <a:srgbClr val="3C78D8"/>
              </a:solidFill>
              <a:highlight>
                <a:schemeClr val="lt1"/>
              </a:highlight>
            </a:endParaRPr>
          </a:p>
          <a:p>
            <a:pPr marL="0" lvl="0" indent="0" algn="l" rtl="0">
              <a:lnSpc>
                <a:spcPct val="115000"/>
              </a:lnSpc>
              <a:spcBef>
                <a:spcPts val="2700"/>
              </a:spcBef>
              <a:spcAft>
                <a:spcPts val="0"/>
              </a:spcAft>
              <a:buNone/>
            </a:pPr>
            <a:endParaRPr sz="2550">
              <a:solidFill>
                <a:srgbClr val="3C78D8"/>
              </a:solidFill>
              <a:highlight>
                <a:schemeClr val="lt1"/>
              </a:highlight>
              <a:latin typeface="Red Hat Display"/>
              <a:ea typeface="Red Hat Display"/>
              <a:cs typeface="Red Hat Display"/>
              <a:sym typeface="Red Hat Display"/>
            </a:endParaRPr>
          </a:p>
          <a:p>
            <a:pPr marL="0" lvl="0" indent="0" algn="ctr" rtl="0">
              <a:spcBef>
                <a:spcPts val="1300"/>
              </a:spcBef>
              <a:spcAft>
                <a:spcPts val="0"/>
              </a:spcAft>
              <a:buNone/>
            </a:pPr>
            <a:endParaRPr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6000"/>
              <a:buFont typeface="Lato"/>
              <a:buNone/>
            </a:pPr>
            <a:r>
              <a:rPr lang="en-US" sz="6000"/>
              <a:t>We are . . .</a:t>
            </a:r>
            <a:endParaRPr/>
          </a:p>
        </p:txBody>
      </p:sp>
      <p:sp>
        <p:nvSpPr>
          <p:cNvPr id="98" name="Google Shape;98;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1143000" lvl="2" indent="-254000" algn="l" rtl="0">
              <a:lnSpc>
                <a:spcPct val="90000"/>
              </a:lnSpc>
              <a:spcBef>
                <a:spcPts val="0"/>
              </a:spcBef>
              <a:spcAft>
                <a:spcPts val="0"/>
              </a:spcAft>
              <a:buClr>
                <a:schemeClr val="dk1"/>
              </a:buClr>
              <a:buSzPts val="4000"/>
              <a:buChar char="•"/>
            </a:pPr>
            <a:r>
              <a:rPr lang="en-US" sz="4000"/>
              <a:t>Non-partisan</a:t>
            </a:r>
            <a:endParaRPr/>
          </a:p>
          <a:p>
            <a:pPr marL="1143000" lvl="2" indent="-254000" algn="l" rtl="0">
              <a:lnSpc>
                <a:spcPct val="90000"/>
              </a:lnSpc>
              <a:spcBef>
                <a:spcPts val="500"/>
              </a:spcBef>
              <a:spcAft>
                <a:spcPts val="0"/>
              </a:spcAft>
              <a:buClr>
                <a:schemeClr val="dk1"/>
              </a:buClr>
              <a:buSzPts val="4000"/>
              <a:buChar char="•"/>
            </a:pPr>
            <a:r>
              <a:rPr lang="en-US" sz="4000"/>
              <a:t>Non-profit</a:t>
            </a:r>
            <a:endParaRPr/>
          </a:p>
          <a:p>
            <a:pPr marL="1143000" lvl="2" indent="-254000" algn="l" rtl="0">
              <a:lnSpc>
                <a:spcPct val="90000"/>
              </a:lnSpc>
              <a:spcBef>
                <a:spcPts val="500"/>
              </a:spcBef>
              <a:spcAft>
                <a:spcPts val="0"/>
              </a:spcAft>
              <a:buClr>
                <a:schemeClr val="dk1"/>
              </a:buClr>
              <a:buSzPts val="4000"/>
              <a:buChar char="•"/>
            </a:pPr>
            <a:r>
              <a:rPr lang="en-US" sz="4000"/>
              <a:t>We DO NOT endorse candidates or parties.</a:t>
            </a:r>
            <a:endParaRPr/>
          </a:p>
          <a:p>
            <a:pPr marL="1143000" lvl="2" indent="-254000" algn="l" rtl="0">
              <a:lnSpc>
                <a:spcPct val="90000"/>
              </a:lnSpc>
              <a:spcBef>
                <a:spcPts val="500"/>
              </a:spcBef>
              <a:spcAft>
                <a:spcPts val="0"/>
              </a:spcAft>
              <a:buClr>
                <a:schemeClr val="dk1"/>
              </a:buClr>
              <a:buSzPts val="4000"/>
              <a:buChar char="•"/>
            </a:pPr>
            <a:r>
              <a:rPr lang="en-US" sz="4000"/>
              <a:t>We DO take positions on issues.</a:t>
            </a:r>
            <a:endParaRPr/>
          </a:p>
          <a:p>
            <a:pPr marL="228600" lvl="0" indent="0" algn="l" rtl="0">
              <a:lnSpc>
                <a:spcPct val="90000"/>
              </a:lnSpc>
              <a:spcBef>
                <a:spcPts val="1000"/>
              </a:spcBef>
              <a:spcAft>
                <a:spcPts val="0"/>
              </a:spcAft>
              <a:buClr>
                <a:schemeClr val="dk1"/>
              </a:buClr>
              <a:buSzPts val="3600"/>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g91f0f529d7_0_14"/>
          <p:cNvSpPr txBox="1">
            <a:spLocks noGrp="1"/>
          </p:cNvSpPr>
          <p:nvPr>
            <p:ph type="ctrTitle"/>
          </p:nvPr>
        </p:nvSpPr>
        <p:spPr>
          <a:xfrm>
            <a:off x="1524000" y="125013"/>
            <a:ext cx="9144000" cy="238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Be a Poll Worker</a:t>
            </a:r>
            <a:endParaRPr/>
          </a:p>
        </p:txBody>
      </p:sp>
      <p:sp>
        <p:nvSpPr>
          <p:cNvPr id="357" name="Google Shape;357;g91f0f529d7_0_14"/>
          <p:cNvSpPr txBox="1">
            <a:spLocks noGrp="1"/>
          </p:cNvSpPr>
          <p:nvPr>
            <p:ph type="subTitle" idx="1"/>
          </p:nvPr>
        </p:nvSpPr>
        <p:spPr>
          <a:xfrm>
            <a:off x="1456750" y="2601138"/>
            <a:ext cx="9144000" cy="16557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endParaRPr/>
          </a:p>
        </p:txBody>
      </p:sp>
      <p:pic>
        <p:nvPicPr>
          <p:cNvPr id="358" name="Google Shape;358;g91f0f529d7_0_14"/>
          <p:cNvPicPr preferRelativeResize="0"/>
          <p:nvPr/>
        </p:nvPicPr>
        <p:blipFill>
          <a:blip r:embed="rId3">
            <a:alphaModFix/>
          </a:blip>
          <a:stretch>
            <a:fillRect/>
          </a:stretch>
        </p:blipFill>
        <p:spPr>
          <a:xfrm>
            <a:off x="2868825" y="2022375"/>
            <a:ext cx="6174451" cy="334597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g91f0f529d7_0_7"/>
          <p:cNvSpPr txBox="1">
            <a:spLocks noGrp="1"/>
          </p:cNvSpPr>
          <p:nvPr>
            <p:ph type="ctrTitle"/>
          </p:nvPr>
        </p:nvSpPr>
        <p:spPr>
          <a:xfrm>
            <a:off x="1392425" y="276825"/>
            <a:ext cx="9144000" cy="2402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6000"/>
              <a:buFont typeface="Lato"/>
              <a:buNone/>
            </a:pPr>
            <a:endParaRPr/>
          </a:p>
        </p:txBody>
      </p:sp>
      <p:sp>
        <p:nvSpPr>
          <p:cNvPr id="364" name="Google Shape;364;g91f0f529d7_0_7"/>
          <p:cNvSpPr txBox="1">
            <a:spLocks noGrp="1"/>
          </p:cNvSpPr>
          <p:nvPr>
            <p:ph type="subTitle" idx="1"/>
          </p:nvPr>
        </p:nvSpPr>
        <p:spPr>
          <a:xfrm>
            <a:off x="1820475" y="2191400"/>
            <a:ext cx="9031800" cy="3592500"/>
          </a:xfrm>
          <a:prstGeom prst="rect">
            <a:avLst/>
          </a:prstGeom>
          <a:noFill/>
          <a:ln>
            <a:noFill/>
          </a:ln>
        </p:spPr>
        <p:txBody>
          <a:bodyPr spcFirstLastPara="1" wrap="square" lIns="91425" tIns="45700" rIns="91425" bIns="45700" anchor="t" anchorCtr="0">
            <a:noAutofit/>
          </a:bodyPr>
          <a:lstStyle/>
          <a:p>
            <a:pPr marL="457200" lvl="0" indent="0" algn="ctr" rtl="0">
              <a:lnSpc>
                <a:spcPct val="80000"/>
              </a:lnSpc>
              <a:spcBef>
                <a:spcPts val="1000"/>
              </a:spcBef>
              <a:spcAft>
                <a:spcPts val="0"/>
              </a:spcAft>
              <a:buNone/>
            </a:pPr>
            <a:endParaRPr sz="2500"/>
          </a:p>
          <a:p>
            <a:pPr marL="457200" lvl="0" indent="-400050" algn="ctr" rtl="0">
              <a:lnSpc>
                <a:spcPct val="80000"/>
              </a:lnSpc>
              <a:spcBef>
                <a:spcPts val="1000"/>
              </a:spcBef>
              <a:spcAft>
                <a:spcPts val="0"/>
              </a:spcAft>
              <a:buSzPts val="2700"/>
              <a:buChar char="●"/>
            </a:pPr>
            <a:r>
              <a:rPr lang="en-US" sz="2700"/>
              <a:t>QUESTIONS?</a:t>
            </a:r>
            <a:endParaRPr sz="2700"/>
          </a:p>
          <a:p>
            <a:pPr marL="914400" lvl="0" indent="0" algn="ctr" rtl="0">
              <a:lnSpc>
                <a:spcPct val="80000"/>
              </a:lnSpc>
              <a:spcBef>
                <a:spcPts val="1000"/>
              </a:spcBef>
              <a:spcAft>
                <a:spcPts val="0"/>
              </a:spcAft>
              <a:buNone/>
            </a:pPr>
            <a:endParaRPr sz="1800"/>
          </a:p>
          <a:p>
            <a:pPr marL="457200" lvl="0" indent="-400050" algn="ctr" rtl="0">
              <a:lnSpc>
                <a:spcPct val="80000"/>
              </a:lnSpc>
              <a:spcBef>
                <a:spcPts val="1000"/>
              </a:spcBef>
              <a:spcAft>
                <a:spcPts val="0"/>
              </a:spcAft>
              <a:buSzPts val="2700"/>
              <a:buChar char="●"/>
            </a:pPr>
            <a:r>
              <a:rPr lang="en-US" sz="2700"/>
              <a:t>Voter Helpline </a:t>
            </a:r>
            <a:r>
              <a:rPr lang="en-US" sz="2700" b="1"/>
              <a:t>608-285-2141</a:t>
            </a:r>
            <a:endParaRPr sz="2700" b="1"/>
          </a:p>
          <a:p>
            <a:pPr marL="914400" lvl="0" indent="0" algn="ctr" rtl="0">
              <a:lnSpc>
                <a:spcPct val="80000"/>
              </a:lnSpc>
              <a:spcBef>
                <a:spcPts val="1000"/>
              </a:spcBef>
              <a:spcAft>
                <a:spcPts val="0"/>
              </a:spcAft>
              <a:buNone/>
            </a:pPr>
            <a:endParaRPr sz="1800"/>
          </a:p>
          <a:p>
            <a:pPr marL="457200" lvl="0" indent="-400050" algn="ctr" rtl="0">
              <a:lnSpc>
                <a:spcPct val="80000"/>
              </a:lnSpc>
              <a:spcBef>
                <a:spcPts val="1000"/>
              </a:spcBef>
              <a:spcAft>
                <a:spcPts val="0"/>
              </a:spcAft>
              <a:buSzPts val="2700"/>
              <a:buChar char="●"/>
            </a:pPr>
            <a:r>
              <a:rPr lang="en-US" sz="2700" u="sng">
                <a:solidFill>
                  <a:schemeClr val="hlink"/>
                </a:solidFill>
                <a:hlinkClick r:id="rId3"/>
              </a:rPr>
              <a:t>lwvdanecounty.org</a:t>
            </a:r>
            <a:endParaRPr sz="2700"/>
          </a:p>
          <a:p>
            <a:pPr marL="914400" lvl="0" indent="0" algn="l" rtl="0">
              <a:lnSpc>
                <a:spcPct val="80000"/>
              </a:lnSpc>
              <a:spcBef>
                <a:spcPts val="1000"/>
              </a:spcBef>
              <a:spcAft>
                <a:spcPts val="0"/>
              </a:spcAft>
              <a:buNone/>
            </a:pPr>
            <a:endParaRPr sz="1800"/>
          </a:p>
          <a:p>
            <a:pPr marL="914400" lvl="0" indent="-400050" algn="ctr" rtl="0">
              <a:lnSpc>
                <a:spcPct val="80000"/>
              </a:lnSpc>
              <a:spcBef>
                <a:spcPts val="1000"/>
              </a:spcBef>
              <a:spcAft>
                <a:spcPts val="0"/>
              </a:spcAft>
              <a:buSzPts val="2700"/>
              <a:buChar char="●"/>
            </a:pPr>
            <a:r>
              <a:rPr lang="en-US" sz="2700" u="sng">
                <a:solidFill>
                  <a:schemeClr val="hlink"/>
                </a:solidFill>
                <a:hlinkClick r:id="rId4"/>
              </a:rPr>
              <a:t>matthm2@charter.net</a:t>
            </a:r>
            <a:endParaRPr sz="2700"/>
          </a:p>
        </p:txBody>
      </p:sp>
      <p:pic>
        <p:nvPicPr>
          <p:cNvPr id="365" name="Google Shape;365;g91f0f529d7_0_7"/>
          <p:cNvPicPr preferRelativeResize="0"/>
          <p:nvPr/>
        </p:nvPicPr>
        <p:blipFill>
          <a:blip r:embed="rId5">
            <a:alphaModFix/>
          </a:blip>
          <a:stretch>
            <a:fillRect/>
          </a:stretch>
        </p:blipFill>
        <p:spPr>
          <a:xfrm>
            <a:off x="8206026" y="495975"/>
            <a:ext cx="1523600" cy="1607475"/>
          </a:xfrm>
          <a:prstGeom prst="rect">
            <a:avLst/>
          </a:prstGeom>
          <a:noFill/>
          <a:ln>
            <a:noFill/>
          </a:ln>
        </p:spPr>
      </p:pic>
      <p:pic>
        <p:nvPicPr>
          <p:cNvPr id="366" name="Google Shape;366;g91f0f529d7_0_7"/>
          <p:cNvPicPr preferRelativeResize="0"/>
          <p:nvPr/>
        </p:nvPicPr>
        <p:blipFill rotWithShape="1">
          <a:blip r:embed="rId6">
            <a:alphaModFix/>
          </a:blip>
          <a:srcRect t="-2339" b="4444"/>
          <a:stretch/>
        </p:blipFill>
        <p:spPr>
          <a:xfrm>
            <a:off x="3735675" y="-183825"/>
            <a:ext cx="4198001" cy="26949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5"/>
          <p:cNvSpPr txBox="1">
            <a:spLocks noGrp="1"/>
          </p:cNvSpPr>
          <p:nvPr>
            <p:ph type="ctrTitle"/>
          </p:nvPr>
        </p:nvSpPr>
        <p:spPr>
          <a:xfrm>
            <a:off x="1524000" y="358960"/>
            <a:ext cx="9144000" cy="2387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6000"/>
              <a:buFont typeface="Lato"/>
              <a:buNone/>
            </a:pPr>
            <a:r>
              <a:rPr lang="en-US"/>
              <a:t>Voting Rights</a:t>
            </a:r>
            <a:endParaRPr/>
          </a:p>
        </p:txBody>
      </p:sp>
      <p:sp>
        <p:nvSpPr>
          <p:cNvPr id="104" name="Google Shape;104;p5"/>
          <p:cNvSpPr txBox="1">
            <a:spLocks noGrp="1"/>
          </p:cNvSpPr>
          <p:nvPr>
            <p:ph type="subTitle" idx="1"/>
          </p:nvPr>
        </p:nvSpPr>
        <p:spPr>
          <a:xfrm>
            <a:off x="1602450" y="2569879"/>
            <a:ext cx="9144000" cy="2387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200"/>
              <a:buNone/>
            </a:pPr>
            <a:r>
              <a:rPr lang="en-US"/>
              <a:t>Goal, shared with the City of Madison Clerk, is to have every eligible voter cast a ballot and have that ballot count.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6"/>
          <p:cNvSpPr txBox="1">
            <a:spLocks noGrp="1"/>
          </p:cNvSpPr>
          <p:nvPr>
            <p:ph type="ctrTitle"/>
          </p:nvPr>
        </p:nvSpPr>
        <p:spPr>
          <a:xfrm>
            <a:off x="1524000" y="544693"/>
            <a:ext cx="9144000" cy="1959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6000"/>
              <a:buFont typeface="Lato"/>
              <a:buNone/>
            </a:pPr>
            <a:r>
              <a:rPr lang="en-US"/>
              <a:t>Challenges for Voters</a:t>
            </a:r>
            <a:endParaRPr/>
          </a:p>
        </p:txBody>
      </p:sp>
      <p:sp>
        <p:nvSpPr>
          <p:cNvPr id="110" name="Google Shape;110;p6"/>
          <p:cNvSpPr txBox="1">
            <a:spLocks noGrp="1"/>
          </p:cNvSpPr>
          <p:nvPr>
            <p:ph type="subTitle" idx="1"/>
          </p:nvPr>
        </p:nvSpPr>
        <p:spPr>
          <a:xfrm>
            <a:off x="1524000" y="2364377"/>
            <a:ext cx="9144000" cy="26910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dk1"/>
              </a:buClr>
              <a:buSzPts val="3200"/>
              <a:buNone/>
            </a:pPr>
            <a:r>
              <a:rPr lang="en-US"/>
              <a:t>Changing laws</a:t>
            </a:r>
            <a:endParaRPr/>
          </a:p>
          <a:p>
            <a:pPr marL="0" lvl="0" indent="0" algn="ctr" rtl="0">
              <a:lnSpc>
                <a:spcPct val="80000"/>
              </a:lnSpc>
              <a:spcBef>
                <a:spcPts val="1000"/>
              </a:spcBef>
              <a:spcAft>
                <a:spcPts val="0"/>
              </a:spcAft>
              <a:buClr>
                <a:schemeClr val="dk1"/>
              </a:buClr>
              <a:buSzPts val="3200"/>
              <a:buNone/>
            </a:pPr>
            <a:r>
              <a:rPr lang="en-US"/>
              <a:t>Complicated procedures</a:t>
            </a:r>
            <a:endParaRPr/>
          </a:p>
          <a:p>
            <a:pPr marL="0" lvl="0" indent="0" algn="ctr" rtl="0">
              <a:lnSpc>
                <a:spcPct val="80000"/>
              </a:lnSpc>
              <a:spcBef>
                <a:spcPts val="1000"/>
              </a:spcBef>
              <a:spcAft>
                <a:spcPts val="0"/>
              </a:spcAft>
              <a:buClr>
                <a:schemeClr val="dk1"/>
              </a:buClr>
              <a:buSzPts val="3200"/>
              <a:buNone/>
            </a:pPr>
            <a:r>
              <a:rPr lang="en-US"/>
              <a:t>Lack of appropriate documentation</a:t>
            </a:r>
            <a:endParaRPr/>
          </a:p>
          <a:p>
            <a:pPr marL="0" lvl="0" indent="0" algn="ctr" rtl="0">
              <a:lnSpc>
                <a:spcPct val="80000"/>
              </a:lnSpc>
              <a:spcBef>
                <a:spcPts val="1000"/>
              </a:spcBef>
              <a:spcAft>
                <a:spcPts val="0"/>
              </a:spcAft>
              <a:buClr>
                <a:schemeClr val="dk1"/>
              </a:buClr>
              <a:buSzPts val="3200"/>
              <a:buNone/>
            </a:pPr>
            <a:r>
              <a:rPr lang="en-US"/>
              <a:t>Time, access, transportation</a:t>
            </a:r>
            <a:endParaRPr/>
          </a:p>
          <a:p>
            <a:pPr marL="0" lvl="0" indent="0" algn="ctr" rtl="0">
              <a:lnSpc>
                <a:spcPct val="80000"/>
              </a:lnSpc>
              <a:spcBef>
                <a:spcPts val="1000"/>
              </a:spcBef>
              <a:spcAft>
                <a:spcPts val="0"/>
              </a:spcAft>
              <a:buClr>
                <a:schemeClr val="dk1"/>
              </a:buClr>
              <a:buSzPts val="3200"/>
              <a:buNone/>
            </a:pPr>
            <a:r>
              <a:rPr lang="en-US"/>
              <a:t>ALL made worse by pandemic</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8c5c2ebaa2_0_0"/>
          <p:cNvSpPr txBox="1">
            <a:spLocks noGrp="1"/>
          </p:cNvSpPr>
          <p:nvPr>
            <p:ph type="ctrTitle"/>
          </p:nvPr>
        </p:nvSpPr>
        <p:spPr>
          <a:xfrm>
            <a:off x="1524000" y="192263"/>
            <a:ext cx="9144000" cy="238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How can you help?</a:t>
            </a:r>
            <a:endParaRPr/>
          </a:p>
        </p:txBody>
      </p:sp>
      <p:sp>
        <p:nvSpPr>
          <p:cNvPr id="116" name="Google Shape;116;g8c5c2ebaa2_0_0"/>
          <p:cNvSpPr txBox="1">
            <a:spLocks noGrp="1"/>
          </p:cNvSpPr>
          <p:nvPr>
            <p:ph type="subTitle" idx="1"/>
          </p:nvPr>
        </p:nvSpPr>
        <p:spPr>
          <a:xfrm>
            <a:off x="1736900" y="2111663"/>
            <a:ext cx="9144000" cy="16557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sz="3600"/>
              <a:t>Voter Registration</a:t>
            </a:r>
            <a:endParaRPr sz="3600"/>
          </a:p>
          <a:p>
            <a:pPr marL="0" lvl="0" indent="0" algn="ctr" rtl="0">
              <a:spcBef>
                <a:spcPts val="1000"/>
              </a:spcBef>
              <a:spcAft>
                <a:spcPts val="0"/>
              </a:spcAft>
              <a:buNone/>
            </a:pPr>
            <a:r>
              <a:rPr lang="en-US" sz="3600"/>
              <a:t>Voter ID</a:t>
            </a:r>
            <a:endParaRPr sz="3600"/>
          </a:p>
          <a:p>
            <a:pPr marL="0" lvl="0" indent="0" algn="ctr" rtl="0">
              <a:spcBef>
                <a:spcPts val="1000"/>
              </a:spcBef>
              <a:spcAft>
                <a:spcPts val="0"/>
              </a:spcAft>
              <a:buNone/>
            </a:pPr>
            <a:r>
              <a:rPr lang="en-US" sz="3600"/>
              <a:t>Absentee Voting</a:t>
            </a:r>
            <a:endParaRPr sz="3600"/>
          </a:p>
          <a:p>
            <a:pPr marL="0" lvl="0" indent="0" algn="ctr" rtl="0">
              <a:spcBef>
                <a:spcPts val="1000"/>
              </a:spcBef>
              <a:spcAft>
                <a:spcPts val="0"/>
              </a:spcAft>
              <a:buNone/>
            </a:pPr>
            <a:r>
              <a:rPr lang="en-US" sz="3600"/>
              <a:t>Be a poll worker</a:t>
            </a:r>
            <a:endParaRPr sz="3600"/>
          </a:p>
          <a:p>
            <a:pPr marL="0" lvl="0" indent="0" algn="ctr" rtl="0">
              <a:spcBef>
                <a:spcPts val="1000"/>
              </a:spcBef>
              <a:spcAft>
                <a:spcPts val="0"/>
              </a:spcAft>
              <a:buNone/>
            </a:pPr>
            <a:endParaRPr sz="3600"/>
          </a:p>
          <a:p>
            <a:pPr marL="0" lvl="0" indent="0" algn="ctr" rtl="0">
              <a:spcBef>
                <a:spcPts val="1000"/>
              </a:spcBef>
              <a:spcAft>
                <a:spcPts val="0"/>
              </a:spcAft>
              <a:buNone/>
            </a:pPr>
            <a:endParaRPr b="1"/>
          </a:p>
        </p:txBody>
      </p:sp>
      <p:sp>
        <p:nvSpPr>
          <p:cNvPr id="117" name="Google Shape;117;g8c5c2ebaa2_0_0"/>
          <p:cNvSpPr/>
          <p:nvPr/>
        </p:nvSpPr>
        <p:spPr>
          <a:xfrm>
            <a:off x="3141975" y="2356525"/>
            <a:ext cx="792900" cy="3324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8c5c2ebaa2_0_5"/>
          <p:cNvSpPr txBox="1">
            <a:spLocks noGrp="1"/>
          </p:cNvSpPr>
          <p:nvPr>
            <p:ph type="ctrTitle"/>
          </p:nvPr>
        </p:nvSpPr>
        <p:spPr>
          <a:xfrm>
            <a:off x="1680900" y="584488"/>
            <a:ext cx="9144000" cy="238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5600"/>
              <a:buFont typeface="Calibri"/>
              <a:buNone/>
            </a:pPr>
            <a:r>
              <a:rPr lang="en-US"/>
              <a:t>Eligibility to Vote</a:t>
            </a:r>
            <a:endParaRPr/>
          </a:p>
        </p:txBody>
      </p:sp>
      <p:sp>
        <p:nvSpPr>
          <p:cNvPr id="123" name="Google Shape;123;g8c5c2ebaa2_0_5"/>
          <p:cNvSpPr txBox="1">
            <a:spLocks noGrp="1"/>
          </p:cNvSpPr>
          <p:nvPr>
            <p:ph type="subTitle" idx="1"/>
          </p:nvPr>
        </p:nvSpPr>
        <p:spPr>
          <a:xfrm>
            <a:off x="1680900" y="2511488"/>
            <a:ext cx="9144000" cy="1655700"/>
          </a:xfrm>
          <a:prstGeom prst="rect">
            <a:avLst/>
          </a:prstGeom>
        </p:spPr>
        <p:txBody>
          <a:bodyPr spcFirstLastPara="1" wrap="square" lIns="91425" tIns="45700" rIns="91425" bIns="45700" anchor="t" anchorCtr="0">
            <a:noAutofit/>
          </a:bodyPr>
          <a:lstStyle/>
          <a:p>
            <a:pPr marL="457200" lvl="0" indent="-431800" algn="l" rtl="0">
              <a:spcBef>
                <a:spcPts val="1000"/>
              </a:spcBef>
              <a:spcAft>
                <a:spcPts val="0"/>
              </a:spcAft>
              <a:buClr>
                <a:schemeClr val="dk1"/>
              </a:buClr>
              <a:buSzPts val="3200"/>
              <a:buFont typeface="Lato"/>
              <a:buChar char="•"/>
            </a:pPr>
            <a:r>
              <a:rPr lang="en-US"/>
              <a:t>US citizen</a:t>
            </a:r>
            <a:endParaRPr/>
          </a:p>
          <a:p>
            <a:pPr marL="457200" lvl="0" indent="-431800" algn="l" rtl="0">
              <a:spcBef>
                <a:spcPts val="0"/>
              </a:spcBef>
              <a:spcAft>
                <a:spcPts val="0"/>
              </a:spcAft>
              <a:buClr>
                <a:schemeClr val="dk1"/>
              </a:buClr>
              <a:buSzPts val="3200"/>
              <a:buFont typeface="Lato"/>
              <a:buChar char="•"/>
            </a:pPr>
            <a:r>
              <a:rPr lang="en-US"/>
              <a:t>At least 18 years old</a:t>
            </a:r>
            <a:endParaRPr/>
          </a:p>
          <a:p>
            <a:pPr marL="457200" lvl="0" indent="-431800" algn="l" rtl="0">
              <a:spcBef>
                <a:spcPts val="0"/>
              </a:spcBef>
              <a:spcAft>
                <a:spcPts val="0"/>
              </a:spcAft>
              <a:buClr>
                <a:schemeClr val="dk1"/>
              </a:buClr>
              <a:buSzPts val="3200"/>
              <a:buFont typeface="Lato"/>
              <a:buChar char="•"/>
            </a:pPr>
            <a:r>
              <a:rPr lang="en-US"/>
              <a:t>Resident for 28 days</a:t>
            </a:r>
            <a:endParaRPr/>
          </a:p>
          <a:p>
            <a:pPr marL="457200" lvl="0" indent="-431800" algn="l" rtl="0">
              <a:spcBef>
                <a:spcPts val="0"/>
              </a:spcBef>
              <a:spcAft>
                <a:spcPts val="0"/>
              </a:spcAft>
              <a:buClr>
                <a:schemeClr val="dk1"/>
              </a:buClr>
              <a:buSzPts val="3200"/>
              <a:buFont typeface="Lato"/>
              <a:buChar char="•"/>
            </a:pPr>
            <a:r>
              <a:rPr lang="en-US"/>
              <a:t>If convicted of a felony, has completed terms of sentence including probation, parole and community supervision</a:t>
            </a:r>
            <a:endParaRPr/>
          </a:p>
          <a:p>
            <a:pPr marL="0" lvl="0" indent="0" algn="ctr" rtl="0">
              <a:spcBef>
                <a:spcPts val="100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866ccdbeaa_0_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600"/>
              <a:buFont typeface="Calibri"/>
              <a:buNone/>
            </a:pPr>
            <a:r>
              <a:rPr lang="en-US" sz="5600" b="1" i="0" u="none" strike="noStrike" cap="none">
                <a:solidFill>
                  <a:schemeClr val="dk1"/>
                </a:solidFill>
              </a:rPr>
              <a:t>Registering to Vote - </a:t>
            </a:r>
            <a:r>
              <a:rPr lang="en-US" sz="6000" b="1"/>
              <a:t>WHO</a:t>
            </a:r>
            <a:endParaRPr sz="6000"/>
          </a:p>
        </p:txBody>
      </p:sp>
      <p:sp>
        <p:nvSpPr>
          <p:cNvPr id="130" name="Google Shape;130;g866ccdbeaa_0_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628650" marR="0" lvl="1" indent="-573087" algn="l" rtl="0">
              <a:lnSpc>
                <a:spcPct val="90000"/>
              </a:lnSpc>
              <a:spcBef>
                <a:spcPts val="500"/>
              </a:spcBef>
              <a:spcAft>
                <a:spcPts val="0"/>
              </a:spcAft>
              <a:buClr>
                <a:schemeClr val="dk1"/>
              </a:buClr>
              <a:buSzPts val="4600"/>
              <a:buFont typeface="Lato"/>
              <a:buAutoNum type="arabicPeriod"/>
            </a:pPr>
            <a:r>
              <a:rPr lang="en-US" sz="4600" i="0" u="none" strike="noStrike" cap="none">
                <a:solidFill>
                  <a:schemeClr val="dk1"/>
                </a:solidFill>
              </a:rPr>
              <a:t>New voter in WI</a:t>
            </a:r>
            <a:endParaRPr/>
          </a:p>
          <a:p>
            <a:pPr marL="628650" marR="0" lvl="1" indent="-573087" algn="l" rtl="0">
              <a:lnSpc>
                <a:spcPct val="90000"/>
              </a:lnSpc>
              <a:spcBef>
                <a:spcPts val="500"/>
              </a:spcBef>
              <a:spcAft>
                <a:spcPts val="0"/>
              </a:spcAft>
              <a:buClr>
                <a:schemeClr val="dk1"/>
              </a:buClr>
              <a:buSzPts val="4600"/>
              <a:buFont typeface="Lato"/>
              <a:buAutoNum type="arabicPeriod"/>
            </a:pPr>
            <a:r>
              <a:rPr lang="en-US" sz="4600" i="0" u="none" strike="noStrike" cap="none">
                <a:solidFill>
                  <a:schemeClr val="dk1"/>
                </a:solidFill>
              </a:rPr>
              <a:t>Changed name</a:t>
            </a:r>
            <a:endParaRPr/>
          </a:p>
          <a:p>
            <a:pPr marL="628650" marR="0" lvl="1" indent="-573087" algn="l" rtl="0">
              <a:lnSpc>
                <a:spcPct val="90000"/>
              </a:lnSpc>
              <a:spcBef>
                <a:spcPts val="500"/>
              </a:spcBef>
              <a:spcAft>
                <a:spcPts val="0"/>
              </a:spcAft>
              <a:buClr>
                <a:schemeClr val="dk1"/>
              </a:buClr>
              <a:buSzPts val="4600"/>
              <a:buFont typeface="Lato"/>
              <a:buAutoNum type="arabicPeriod"/>
            </a:pPr>
            <a:r>
              <a:rPr lang="en-US" sz="4600" i="0" u="none" strike="noStrike" cap="none">
                <a:solidFill>
                  <a:schemeClr val="dk1"/>
                </a:solidFill>
              </a:rPr>
              <a:t>Moved</a:t>
            </a:r>
            <a:endParaRPr/>
          </a:p>
        </p:txBody>
      </p:sp>
      <p:pic>
        <p:nvPicPr>
          <p:cNvPr id="131" name="Google Shape;131;g866ccdbeaa_0_5"/>
          <p:cNvPicPr preferRelativeResize="0"/>
          <p:nvPr/>
        </p:nvPicPr>
        <p:blipFill rotWithShape="1">
          <a:blip r:embed="rId3">
            <a:alphaModFix/>
          </a:blip>
          <a:srcRect/>
          <a:stretch/>
        </p:blipFill>
        <p:spPr>
          <a:xfrm>
            <a:off x="6958974" y="1616524"/>
            <a:ext cx="4684624" cy="36249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Hyperlink">
      <a:dk1>
        <a:srgbClr val="015495"/>
      </a:dk1>
      <a:lt1>
        <a:srgbClr val="FFFFFF"/>
      </a:lt1>
      <a:dk2>
        <a:srgbClr val="BE0F33"/>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3028</Words>
  <Application>Microsoft Office PowerPoint</Application>
  <PresentationFormat>Widescreen</PresentationFormat>
  <Paragraphs>299</Paragraphs>
  <Slides>41</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Calibri</vt:lpstr>
      <vt:lpstr>Lato</vt:lpstr>
      <vt:lpstr>Red Hat Display</vt:lpstr>
      <vt:lpstr>Arial</vt:lpstr>
      <vt:lpstr>Office Theme</vt:lpstr>
      <vt:lpstr>PowerPoint Presentation</vt:lpstr>
      <vt:lpstr>Marian Matthews </vt:lpstr>
      <vt:lpstr>Our History</vt:lpstr>
      <vt:lpstr>We are . . .</vt:lpstr>
      <vt:lpstr>Voting Rights</vt:lpstr>
      <vt:lpstr>Challenges for Voters</vt:lpstr>
      <vt:lpstr>How can you help?</vt:lpstr>
      <vt:lpstr>Eligibility to Vote</vt:lpstr>
      <vt:lpstr>Registering to Vote - WHO</vt:lpstr>
      <vt:lpstr>Registering to Vote - WHEN </vt:lpstr>
      <vt:lpstr>Registering to Vote - HOW </vt:lpstr>
      <vt:lpstr>How to Register - Online </vt:lpstr>
      <vt:lpstr>How to Register - Online </vt:lpstr>
      <vt:lpstr>DMV Website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Register - Form </vt:lpstr>
      <vt:lpstr>Proof of Residence </vt:lpstr>
      <vt:lpstr>PowerPoint Presentation</vt:lpstr>
      <vt:lpstr>PowerPoint Presentation</vt:lpstr>
      <vt:lpstr>How can you help?</vt:lpstr>
      <vt:lpstr>Acceptable Voter Photo ID</vt:lpstr>
      <vt:lpstr>Acceptable Voter Photo ID unexpired or expired after 11/6/2018</vt:lpstr>
      <vt:lpstr>Acceptable Voter Photo ID</vt:lpstr>
      <vt:lpstr>Acceptable Voter Photo ID</vt:lpstr>
      <vt:lpstr>Voter Photo ID</vt:lpstr>
      <vt:lpstr>PowerPoint Presentation</vt:lpstr>
      <vt:lpstr>How can you help?</vt:lpstr>
      <vt:lpstr>Absentee Voting</vt:lpstr>
      <vt:lpstr>Absentee Voting</vt:lpstr>
      <vt:lpstr>PowerPoint Presentation</vt:lpstr>
      <vt:lpstr>How can you help?</vt:lpstr>
      <vt:lpstr>Why be a poll worker?</vt:lpstr>
      <vt:lpstr>Qualifications</vt:lpstr>
      <vt:lpstr>Be a Poll Worker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 Soltvedt</dc:creator>
  <cp:lastModifiedBy>corrine hendrickson</cp:lastModifiedBy>
  <cp:revision>2</cp:revision>
  <dcterms:created xsi:type="dcterms:W3CDTF">2019-08-21T20:33:08Z</dcterms:created>
  <dcterms:modified xsi:type="dcterms:W3CDTF">2020-08-28T19:49:33Z</dcterms:modified>
</cp:coreProperties>
</file>